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Chewy" charset="1" panose="02000000000000000000"/>
      <p:regular r:id="rId37"/>
    </p:embeddedFont>
    <p:embeddedFont>
      <p:font typeface="DM Sans Bold" charset="1" panose="00000000000000000000"/>
      <p:regular r:id="rId38"/>
    </p:embeddedFont>
    <p:embeddedFont>
      <p:font typeface="DM Sans" charset="1" panose="00000000000000000000"/>
      <p:regular r:id="rId39"/>
    </p:embeddedFont>
    <p:embeddedFont>
      <p:font typeface="Canva Sans" charset="1" panose="020B0503030501040103"/>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8.png" Type="http://schemas.openxmlformats.org/officeDocument/2006/relationships/image"/><Relationship Id="rId29" Target="../media/image29.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30.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31.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32.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33.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34.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35.jpeg" Type="http://schemas.openxmlformats.org/officeDocument/2006/relationships/image"/><Relationship Id="rId29" Target="../media/image36.png" Type="http://schemas.openxmlformats.org/officeDocument/2006/relationships/image"/><Relationship Id="rId3" Target="../media/image2.svg" Type="http://schemas.openxmlformats.org/officeDocument/2006/relationships/image"/><Relationship Id="rId30" Target="../media/image3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38.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39.jpeg" Type="http://schemas.openxmlformats.org/officeDocument/2006/relationships/image"/><Relationship Id="rId29" Target="../media/image40.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4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42.png" Type="http://schemas.openxmlformats.org/officeDocument/2006/relationships/image"/><Relationship Id="rId29" Target="../media/image43.png" Type="http://schemas.openxmlformats.org/officeDocument/2006/relationships/image"/><Relationship Id="rId3" Target="../media/image2.svg" Type="http://schemas.openxmlformats.org/officeDocument/2006/relationships/image"/><Relationship Id="rId30" Target="../media/image44.png" Type="http://schemas.openxmlformats.org/officeDocument/2006/relationships/image"/><Relationship Id="rId31" Target="../media/image45.png" Type="http://schemas.openxmlformats.org/officeDocument/2006/relationships/image"/><Relationship Id="rId32" Target="../media/image4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47.png" Type="http://schemas.openxmlformats.org/officeDocument/2006/relationships/image"/><Relationship Id="rId29" Target="../media/image48.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49.png" Type="http://schemas.openxmlformats.org/officeDocument/2006/relationships/image"/><Relationship Id="rId29" Target="../media/image50.png" Type="http://schemas.openxmlformats.org/officeDocument/2006/relationships/image"/><Relationship Id="rId3" Target="../media/image2.svg" Type="http://schemas.openxmlformats.org/officeDocument/2006/relationships/image"/><Relationship Id="rId30" Target="../media/image51.png" Type="http://schemas.openxmlformats.org/officeDocument/2006/relationships/image"/><Relationship Id="rId31" Target="../media/image5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53.png" Type="http://schemas.openxmlformats.org/officeDocument/2006/relationships/image"/><Relationship Id="rId29" Target="../media/image54.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55.png" Type="http://schemas.openxmlformats.org/officeDocument/2006/relationships/image"/><Relationship Id="rId29" Target="../media/image56.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57.png" Type="http://schemas.openxmlformats.org/officeDocument/2006/relationships/image"/><Relationship Id="rId29" Target="../media/image58.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59.png" Type="http://schemas.openxmlformats.org/officeDocument/2006/relationships/image"/><Relationship Id="rId29" Target="../media/image60.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61.png" Type="http://schemas.openxmlformats.org/officeDocument/2006/relationships/image"/><Relationship Id="rId29" Target="../media/image62.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63.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8.png" Type="http://schemas.openxmlformats.org/officeDocument/2006/relationships/image"/><Relationship Id="rId29" Target="../media/image29.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grpSp>
        <p:nvGrpSpPr>
          <p:cNvPr name="Group 16" id="16"/>
          <p:cNvGrpSpPr/>
          <p:nvPr/>
        </p:nvGrpSpPr>
        <p:grpSpPr>
          <a:xfrm rot="0">
            <a:off x="7626293" y="1155103"/>
            <a:ext cx="3035413" cy="30354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8"/>
              <a:stretch>
                <a:fillRect l="0" t="0" r="0" b="0"/>
              </a:stretch>
            </a:blipFill>
          </p:spPr>
        </p:sp>
      </p:grpSp>
      <p:sp>
        <p:nvSpPr>
          <p:cNvPr name="TextBox 18" id="18"/>
          <p:cNvSpPr txBox="true"/>
          <p:nvPr/>
        </p:nvSpPr>
        <p:spPr>
          <a:xfrm rot="0">
            <a:off x="3203534" y="4175885"/>
            <a:ext cx="12568643" cy="1725681"/>
          </a:xfrm>
          <a:prstGeom prst="rect">
            <a:avLst/>
          </a:prstGeom>
        </p:spPr>
        <p:txBody>
          <a:bodyPr anchor="t" rtlCol="false" tIns="0" lIns="0" bIns="0" rIns="0">
            <a:spAutoFit/>
          </a:bodyPr>
          <a:lstStyle/>
          <a:p>
            <a:pPr algn="ctr">
              <a:lnSpc>
                <a:spcPts val="13972"/>
              </a:lnSpc>
            </a:pPr>
            <a:r>
              <a:rPr lang="en-US" sz="9980">
                <a:solidFill>
                  <a:srgbClr val="46513D"/>
                </a:solidFill>
                <a:latin typeface="Chewy"/>
                <a:ea typeface="Chewy"/>
                <a:cs typeface="Chewy"/>
                <a:sym typeface="Chewy"/>
              </a:rPr>
              <a:t>MATANA UNIVERSITY</a:t>
            </a:r>
          </a:p>
        </p:txBody>
      </p:sp>
      <p:sp>
        <p:nvSpPr>
          <p:cNvPr name="TextBox 19" id="19"/>
          <p:cNvSpPr txBox="true"/>
          <p:nvPr/>
        </p:nvSpPr>
        <p:spPr>
          <a:xfrm rot="0">
            <a:off x="3989525" y="6125207"/>
            <a:ext cx="10996661" cy="1681586"/>
          </a:xfrm>
          <a:prstGeom prst="rect">
            <a:avLst/>
          </a:prstGeom>
        </p:spPr>
        <p:txBody>
          <a:bodyPr anchor="t" rtlCol="false" tIns="0" lIns="0" bIns="0" rIns="0">
            <a:spAutoFit/>
          </a:bodyPr>
          <a:lstStyle/>
          <a:p>
            <a:pPr algn="ctr">
              <a:lnSpc>
                <a:spcPts val="13560"/>
              </a:lnSpc>
            </a:pPr>
            <a:r>
              <a:rPr lang="en-US" sz="9686">
                <a:solidFill>
                  <a:srgbClr val="46513D"/>
                </a:solidFill>
                <a:latin typeface="Chewy"/>
                <a:ea typeface="Chewy"/>
                <a:cs typeface="Chewy"/>
                <a:sym typeface="Chewy"/>
              </a:rPr>
              <a:t>BASIS DATA LANJUT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4516966" y="4542924"/>
            <a:ext cx="4624074" cy="863600"/>
          </a:xfrm>
          <a:prstGeom prst="rect">
            <a:avLst/>
          </a:prstGeom>
        </p:spPr>
        <p:txBody>
          <a:bodyPr anchor="t" rtlCol="false" tIns="0" lIns="0" bIns="0" rIns="0">
            <a:spAutoFit/>
          </a:bodyPr>
          <a:lstStyle/>
          <a:p>
            <a:pPr algn="l">
              <a:lnSpc>
                <a:spcPts val="7000"/>
              </a:lnSpc>
            </a:pPr>
            <a:r>
              <a:rPr lang="en-US" sz="5000">
                <a:solidFill>
                  <a:srgbClr val="46513D"/>
                </a:solidFill>
                <a:latin typeface="DM Sans"/>
                <a:ea typeface="DM Sans"/>
                <a:cs typeface="DM Sans"/>
                <a:sym typeface="DM Sans"/>
              </a:rPr>
              <a:t>fleksibilitas</a:t>
            </a:r>
          </a:p>
        </p:txBody>
      </p:sp>
      <p:sp>
        <p:nvSpPr>
          <p:cNvPr name="TextBox 17" id="17"/>
          <p:cNvSpPr txBox="true"/>
          <p:nvPr/>
        </p:nvSpPr>
        <p:spPr>
          <a:xfrm rot="0">
            <a:off x="3230001" y="2697381"/>
            <a:ext cx="11827998" cy="1290691"/>
          </a:xfrm>
          <a:prstGeom prst="rect">
            <a:avLst/>
          </a:prstGeom>
        </p:spPr>
        <p:txBody>
          <a:bodyPr anchor="t" rtlCol="false" tIns="0" lIns="0" bIns="0" rIns="0">
            <a:spAutoFit/>
          </a:bodyPr>
          <a:lstStyle/>
          <a:p>
            <a:pPr algn="ctr">
              <a:lnSpc>
                <a:spcPts val="9523"/>
              </a:lnSpc>
            </a:pPr>
            <a:r>
              <a:rPr lang="en-US" sz="9717">
                <a:solidFill>
                  <a:srgbClr val="46513D"/>
                </a:solidFill>
                <a:latin typeface="Chewy"/>
                <a:ea typeface="Chewy"/>
                <a:cs typeface="Chewy"/>
                <a:sym typeface="Chewy"/>
              </a:rPr>
              <a:t>KELEBIHAN</a:t>
            </a:r>
          </a:p>
        </p:txBody>
      </p:sp>
      <p:sp>
        <p:nvSpPr>
          <p:cNvPr name="Freeform 18" id="18"/>
          <p:cNvSpPr/>
          <p:nvPr/>
        </p:nvSpPr>
        <p:spPr>
          <a:xfrm flipH="false" flipV="false" rot="0">
            <a:off x="3531476" y="4647699"/>
            <a:ext cx="717428" cy="714819"/>
          </a:xfrm>
          <a:custGeom>
            <a:avLst/>
            <a:gdLst/>
            <a:ahLst/>
            <a:cxnLst/>
            <a:rect r="r" b="b" t="t" l="l"/>
            <a:pathLst>
              <a:path h="714819" w="717428">
                <a:moveTo>
                  <a:pt x="0" y="0"/>
                </a:moveTo>
                <a:lnTo>
                  <a:pt x="717428" y="0"/>
                </a:lnTo>
                <a:lnTo>
                  <a:pt x="717428" y="714819"/>
                </a:lnTo>
                <a:lnTo>
                  <a:pt x="0" y="71481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0">
            <a:off x="9698094" y="4647699"/>
            <a:ext cx="717428" cy="714819"/>
          </a:xfrm>
          <a:custGeom>
            <a:avLst/>
            <a:gdLst/>
            <a:ahLst/>
            <a:cxnLst/>
            <a:rect r="r" b="b" t="t" l="l"/>
            <a:pathLst>
              <a:path h="714819" w="717428">
                <a:moveTo>
                  <a:pt x="0" y="0"/>
                </a:moveTo>
                <a:lnTo>
                  <a:pt x="717428" y="0"/>
                </a:lnTo>
                <a:lnTo>
                  <a:pt x="717428" y="714819"/>
                </a:lnTo>
                <a:lnTo>
                  <a:pt x="0" y="71481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0" id="20"/>
          <p:cNvSpPr txBox="true"/>
          <p:nvPr/>
        </p:nvSpPr>
        <p:spPr>
          <a:xfrm rot="0">
            <a:off x="10735400" y="4590549"/>
            <a:ext cx="6053843" cy="1152994"/>
          </a:xfrm>
          <a:prstGeom prst="rect">
            <a:avLst/>
          </a:prstGeom>
        </p:spPr>
        <p:txBody>
          <a:bodyPr anchor="t" rtlCol="false" tIns="0" lIns="0" bIns="0" rIns="0">
            <a:spAutoFit/>
          </a:bodyPr>
          <a:lstStyle/>
          <a:p>
            <a:pPr algn="l">
              <a:lnSpc>
                <a:spcPts val="4699"/>
              </a:lnSpc>
            </a:pPr>
            <a:r>
              <a:rPr lang="en-US" sz="3356">
                <a:solidFill>
                  <a:srgbClr val="46513D"/>
                </a:solidFill>
                <a:latin typeface="DM Sans"/>
                <a:ea typeface="DM Sans"/>
                <a:cs typeface="DM Sans"/>
                <a:sym typeface="DM Sans"/>
              </a:rPr>
              <a:t>Pengelolaan Data yang Optimal dengan Akses Global</a:t>
            </a:r>
          </a:p>
        </p:txBody>
      </p:sp>
      <p:sp>
        <p:nvSpPr>
          <p:cNvPr name="TextBox 21" id="21"/>
          <p:cNvSpPr txBox="true"/>
          <p:nvPr/>
        </p:nvSpPr>
        <p:spPr>
          <a:xfrm rot="0">
            <a:off x="4516966" y="6202092"/>
            <a:ext cx="4624074" cy="863600"/>
          </a:xfrm>
          <a:prstGeom prst="rect">
            <a:avLst/>
          </a:prstGeom>
        </p:spPr>
        <p:txBody>
          <a:bodyPr anchor="t" rtlCol="false" tIns="0" lIns="0" bIns="0" rIns="0">
            <a:spAutoFit/>
          </a:bodyPr>
          <a:lstStyle/>
          <a:p>
            <a:pPr algn="l">
              <a:lnSpc>
                <a:spcPts val="7000"/>
              </a:lnSpc>
            </a:pPr>
            <a:r>
              <a:rPr lang="en-US" sz="5000">
                <a:solidFill>
                  <a:srgbClr val="46513D"/>
                </a:solidFill>
                <a:latin typeface="DM Sans"/>
                <a:ea typeface="DM Sans"/>
                <a:cs typeface="DM Sans"/>
                <a:sym typeface="DM Sans"/>
              </a:rPr>
              <a:t>efisiensi biaya</a:t>
            </a:r>
          </a:p>
        </p:txBody>
      </p:sp>
      <p:sp>
        <p:nvSpPr>
          <p:cNvPr name="Freeform 22" id="22"/>
          <p:cNvSpPr/>
          <p:nvPr/>
        </p:nvSpPr>
        <p:spPr>
          <a:xfrm flipH="false" flipV="false" rot="0">
            <a:off x="3531476" y="6306867"/>
            <a:ext cx="717428" cy="714819"/>
          </a:xfrm>
          <a:custGeom>
            <a:avLst/>
            <a:gdLst/>
            <a:ahLst/>
            <a:cxnLst/>
            <a:rect r="r" b="b" t="t" l="l"/>
            <a:pathLst>
              <a:path h="714819" w="717428">
                <a:moveTo>
                  <a:pt x="0" y="0"/>
                </a:moveTo>
                <a:lnTo>
                  <a:pt x="717428" y="0"/>
                </a:lnTo>
                <a:lnTo>
                  <a:pt x="717428" y="714819"/>
                </a:lnTo>
                <a:lnTo>
                  <a:pt x="0" y="71481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3" id="23"/>
          <p:cNvSpPr/>
          <p:nvPr/>
        </p:nvSpPr>
        <p:spPr>
          <a:xfrm flipH="false" flipV="false" rot="0">
            <a:off x="9698094" y="6306867"/>
            <a:ext cx="717428" cy="714819"/>
          </a:xfrm>
          <a:custGeom>
            <a:avLst/>
            <a:gdLst/>
            <a:ahLst/>
            <a:cxnLst/>
            <a:rect r="r" b="b" t="t" l="l"/>
            <a:pathLst>
              <a:path h="714819" w="717428">
                <a:moveTo>
                  <a:pt x="0" y="0"/>
                </a:moveTo>
                <a:lnTo>
                  <a:pt x="717428" y="0"/>
                </a:lnTo>
                <a:lnTo>
                  <a:pt x="717428" y="714819"/>
                </a:lnTo>
                <a:lnTo>
                  <a:pt x="0" y="71481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4" id="24"/>
          <p:cNvSpPr txBox="true"/>
          <p:nvPr/>
        </p:nvSpPr>
        <p:spPr>
          <a:xfrm rot="0">
            <a:off x="10735400" y="6202092"/>
            <a:ext cx="4624074" cy="1749425"/>
          </a:xfrm>
          <a:prstGeom prst="rect">
            <a:avLst/>
          </a:prstGeom>
        </p:spPr>
        <p:txBody>
          <a:bodyPr anchor="t" rtlCol="false" tIns="0" lIns="0" bIns="0" rIns="0">
            <a:spAutoFit/>
          </a:bodyPr>
          <a:lstStyle/>
          <a:p>
            <a:pPr algn="l">
              <a:lnSpc>
                <a:spcPts val="7000"/>
              </a:lnSpc>
            </a:pPr>
            <a:r>
              <a:rPr lang="en-US" sz="5000">
                <a:solidFill>
                  <a:srgbClr val="46513D"/>
                </a:solidFill>
                <a:latin typeface="DM Sans"/>
                <a:ea typeface="DM Sans"/>
                <a:cs typeface="DM Sans"/>
                <a:sym typeface="DM Sans"/>
              </a:rPr>
              <a:t>Keamanan dan Redundansi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3708614" y="3699418"/>
            <a:ext cx="11301259" cy="4252099"/>
          </a:xfrm>
          <a:custGeom>
            <a:avLst/>
            <a:gdLst/>
            <a:ahLst/>
            <a:cxnLst/>
            <a:rect r="r" b="b" t="t" l="l"/>
            <a:pathLst>
              <a:path h="4252099" w="11301259">
                <a:moveTo>
                  <a:pt x="0" y="0"/>
                </a:moveTo>
                <a:lnTo>
                  <a:pt x="11301259" y="0"/>
                </a:lnTo>
                <a:lnTo>
                  <a:pt x="11301259" y="4252099"/>
                </a:lnTo>
                <a:lnTo>
                  <a:pt x="0" y="4252099"/>
                </a:lnTo>
                <a:lnTo>
                  <a:pt x="0" y="0"/>
                </a:lnTo>
                <a:close/>
              </a:path>
            </a:pathLst>
          </a:custGeom>
          <a:blipFill>
            <a:blip r:embed="rId28"/>
            <a:stretch>
              <a:fillRect l="0" t="0" r="0" b="0"/>
            </a:stretch>
          </a:blipFill>
        </p:spPr>
      </p:sp>
      <p:sp>
        <p:nvSpPr>
          <p:cNvPr name="TextBox 17" id="17"/>
          <p:cNvSpPr txBox="true"/>
          <p:nvPr/>
        </p:nvSpPr>
        <p:spPr>
          <a:xfrm rot="0">
            <a:off x="4379639" y="1012228"/>
            <a:ext cx="10283149" cy="2374996"/>
          </a:xfrm>
          <a:prstGeom prst="rect">
            <a:avLst/>
          </a:prstGeom>
        </p:spPr>
        <p:txBody>
          <a:bodyPr anchor="t" rtlCol="false" tIns="0" lIns="0" bIns="0" rIns="0">
            <a:spAutoFit/>
          </a:bodyPr>
          <a:lstStyle/>
          <a:p>
            <a:pPr algn="l">
              <a:lnSpc>
                <a:spcPts val="9486"/>
              </a:lnSpc>
            </a:pPr>
            <a:r>
              <a:rPr lang="en-US" sz="6775">
                <a:solidFill>
                  <a:srgbClr val="46513D"/>
                </a:solidFill>
                <a:latin typeface="Chewy"/>
                <a:ea typeface="Chewy"/>
                <a:cs typeface="Chewy"/>
                <a:sym typeface="Chewy"/>
              </a:rPr>
              <a:t>CARA DAFTAR AKUN GOOGLE CLOUD PLATFORM FREE TIER</a:t>
            </a:r>
          </a:p>
        </p:txBody>
      </p:sp>
      <p:sp>
        <p:nvSpPr>
          <p:cNvPr name="TextBox 18" id="18"/>
          <p:cNvSpPr txBox="true"/>
          <p:nvPr/>
        </p:nvSpPr>
        <p:spPr>
          <a:xfrm rot="0">
            <a:off x="3708614" y="7884842"/>
            <a:ext cx="11301259" cy="580390"/>
          </a:xfrm>
          <a:prstGeom prst="rect">
            <a:avLst/>
          </a:prstGeom>
        </p:spPr>
        <p:txBody>
          <a:bodyPr anchor="t" rtlCol="false" tIns="0" lIns="0" bIns="0" rIns="0">
            <a:spAutoFit/>
          </a:bodyPr>
          <a:lstStyle/>
          <a:p>
            <a:pPr algn="ctr" marL="734059" indent="-367030" lvl="1">
              <a:lnSpc>
                <a:spcPts val="4759"/>
              </a:lnSpc>
              <a:buAutoNum type="arabicPeriod" startAt="1"/>
            </a:pPr>
            <a:r>
              <a:rPr lang="en-US" sz="3399">
                <a:solidFill>
                  <a:srgbClr val="46513D"/>
                </a:solidFill>
                <a:latin typeface="Canva Sans"/>
                <a:ea typeface="Canva Sans"/>
                <a:cs typeface="Canva Sans"/>
                <a:sym typeface="Canva Sans"/>
              </a:rPr>
              <a:t>klik “mulai secara gratis”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3802457" y="2762666"/>
            <a:ext cx="11301259" cy="5915801"/>
          </a:xfrm>
          <a:custGeom>
            <a:avLst/>
            <a:gdLst/>
            <a:ahLst/>
            <a:cxnLst/>
            <a:rect r="r" b="b" t="t" l="l"/>
            <a:pathLst>
              <a:path h="5915801" w="11301259">
                <a:moveTo>
                  <a:pt x="0" y="0"/>
                </a:moveTo>
                <a:lnTo>
                  <a:pt x="11301259" y="0"/>
                </a:lnTo>
                <a:lnTo>
                  <a:pt x="11301259" y="5915801"/>
                </a:lnTo>
                <a:lnTo>
                  <a:pt x="0" y="5915801"/>
                </a:lnTo>
                <a:lnTo>
                  <a:pt x="0" y="0"/>
                </a:lnTo>
                <a:close/>
              </a:path>
            </a:pathLst>
          </a:custGeom>
          <a:blipFill>
            <a:blip r:embed="rId28"/>
            <a:stretch>
              <a:fillRect l="0" t="0" r="0" b="-7457"/>
            </a:stretch>
          </a:blipFill>
        </p:spPr>
      </p:sp>
      <p:sp>
        <p:nvSpPr>
          <p:cNvPr name="TextBox 17" id="17"/>
          <p:cNvSpPr txBox="true"/>
          <p:nvPr/>
        </p:nvSpPr>
        <p:spPr>
          <a:xfrm rot="0">
            <a:off x="4311512" y="458851"/>
            <a:ext cx="10283149" cy="2374996"/>
          </a:xfrm>
          <a:prstGeom prst="rect">
            <a:avLst/>
          </a:prstGeom>
        </p:spPr>
        <p:txBody>
          <a:bodyPr anchor="t" rtlCol="false" tIns="0" lIns="0" bIns="0" rIns="0">
            <a:spAutoFit/>
          </a:bodyPr>
          <a:lstStyle/>
          <a:p>
            <a:pPr algn="l">
              <a:lnSpc>
                <a:spcPts val="9486"/>
              </a:lnSpc>
            </a:pPr>
            <a:r>
              <a:rPr lang="en-US" sz="6775">
                <a:solidFill>
                  <a:srgbClr val="46513D"/>
                </a:solidFill>
                <a:latin typeface="Chewy"/>
                <a:ea typeface="Chewy"/>
                <a:cs typeface="Chewy"/>
                <a:sym typeface="Chewy"/>
              </a:rPr>
              <a:t>CARA DAFTAR AKUN GOOGLE CLOUD PLATFORM FREE TIER</a:t>
            </a:r>
          </a:p>
        </p:txBody>
      </p:sp>
      <p:sp>
        <p:nvSpPr>
          <p:cNvPr name="TextBox 18" id="18"/>
          <p:cNvSpPr txBox="true"/>
          <p:nvPr/>
        </p:nvSpPr>
        <p:spPr>
          <a:xfrm rot="0">
            <a:off x="3617778" y="8448360"/>
            <a:ext cx="11301259" cy="580390"/>
          </a:xfrm>
          <a:prstGeom prst="rect">
            <a:avLst/>
          </a:prstGeom>
        </p:spPr>
        <p:txBody>
          <a:bodyPr anchor="t" rtlCol="false" tIns="0" lIns="0" bIns="0" rIns="0">
            <a:spAutoFit/>
          </a:bodyPr>
          <a:lstStyle/>
          <a:p>
            <a:pPr algn="ctr">
              <a:lnSpc>
                <a:spcPts val="4759"/>
              </a:lnSpc>
            </a:pPr>
            <a:r>
              <a:rPr lang="en-US" sz="3399">
                <a:solidFill>
                  <a:srgbClr val="46513D"/>
                </a:solidFill>
                <a:latin typeface="Canva Sans"/>
                <a:ea typeface="Canva Sans"/>
                <a:cs typeface="Canva Sans"/>
                <a:sym typeface="Canva Sans"/>
              </a:rPr>
              <a:t>2. masukan info untuk melakukan sign up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3496821" y="2671792"/>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28"/>
            <a:stretch>
              <a:fillRect l="0" t="0" r="0" b="0"/>
            </a:stretch>
          </a:blipFill>
        </p:spPr>
      </p:sp>
      <p:sp>
        <p:nvSpPr>
          <p:cNvPr name="TextBox 17" id="17"/>
          <p:cNvSpPr txBox="true"/>
          <p:nvPr/>
        </p:nvSpPr>
        <p:spPr>
          <a:xfrm rot="0">
            <a:off x="4356930" y="316489"/>
            <a:ext cx="10283149" cy="2374996"/>
          </a:xfrm>
          <a:prstGeom prst="rect">
            <a:avLst/>
          </a:prstGeom>
        </p:spPr>
        <p:txBody>
          <a:bodyPr anchor="t" rtlCol="false" tIns="0" lIns="0" bIns="0" rIns="0">
            <a:spAutoFit/>
          </a:bodyPr>
          <a:lstStyle/>
          <a:p>
            <a:pPr algn="l">
              <a:lnSpc>
                <a:spcPts val="9486"/>
              </a:lnSpc>
            </a:pPr>
            <a:r>
              <a:rPr lang="en-US" sz="6775">
                <a:solidFill>
                  <a:srgbClr val="46513D"/>
                </a:solidFill>
                <a:latin typeface="Chewy"/>
                <a:ea typeface="Chewy"/>
                <a:cs typeface="Chewy"/>
                <a:sym typeface="Chewy"/>
              </a:rPr>
              <a:t>CARA DAFTAR AKUN GOOGLE CLOUD PLATFORM FREE TIER</a:t>
            </a:r>
          </a:p>
        </p:txBody>
      </p:sp>
      <p:sp>
        <p:nvSpPr>
          <p:cNvPr name="TextBox 18" id="18"/>
          <p:cNvSpPr txBox="true"/>
          <p:nvPr/>
        </p:nvSpPr>
        <p:spPr>
          <a:xfrm rot="0">
            <a:off x="3004610" y="9045353"/>
            <a:ext cx="1130125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2. masukan info untuk melakukan sign up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3493371" y="2879265"/>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28"/>
            <a:stretch>
              <a:fillRect l="0" t="0" r="0" b="0"/>
            </a:stretch>
          </a:blipFill>
        </p:spPr>
      </p:sp>
      <p:sp>
        <p:nvSpPr>
          <p:cNvPr name="TextBox 17" id="17"/>
          <p:cNvSpPr txBox="true"/>
          <p:nvPr/>
        </p:nvSpPr>
        <p:spPr>
          <a:xfrm rot="0">
            <a:off x="4334221" y="504268"/>
            <a:ext cx="10283149" cy="2374996"/>
          </a:xfrm>
          <a:prstGeom prst="rect">
            <a:avLst/>
          </a:prstGeom>
        </p:spPr>
        <p:txBody>
          <a:bodyPr anchor="t" rtlCol="false" tIns="0" lIns="0" bIns="0" rIns="0">
            <a:spAutoFit/>
          </a:bodyPr>
          <a:lstStyle/>
          <a:p>
            <a:pPr algn="l">
              <a:lnSpc>
                <a:spcPts val="9486"/>
              </a:lnSpc>
            </a:pPr>
            <a:r>
              <a:rPr lang="en-US" sz="6775">
                <a:solidFill>
                  <a:srgbClr val="46513D"/>
                </a:solidFill>
                <a:latin typeface="Chewy"/>
                <a:ea typeface="Chewy"/>
                <a:cs typeface="Chewy"/>
                <a:sym typeface="Chewy"/>
              </a:rPr>
              <a:t>CARA DAFTAR AKUN GOOGLE CLOUD PLATFORM FREE TIER</a:t>
            </a:r>
          </a:p>
        </p:txBody>
      </p:sp>
      <p:sp>
        <p:nvSpPr>
          <p:cNvPr name="TextBox 18" id="18"/>
          <p:cNvSpPr txBox="true"/>
          <p:nvPr/>
        </p:nvSpPr>
        <p:spPr>
          <a:xfrm rot="0">
            <a:off x="3493371" y="9169548"/>
            <a:ext cx="1130125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3. akun google cloud sudah terbuat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3979649" y="3824583"/>
            <a:ext cx="10178097" cy="1415359"/>
          </a:xfrm>
          <a:custGeom>
            <a:avLst/>
            <a:gdLst/>
            <a:ahLst/>
            <a:cxnLst/>
            <a:rect r="r" b="b" t="t" l="l"/>
            <a:pathLst>
              <a:path h="1415359" w="10178097">
                <a:moveTo>
                  <a:pt x="0" y="0"/>
                </a:moveTo>
                <a:lnTo>
                  <a:pt x="10178097" y="0"/>
                </a:lnTo>
                <a:lnTo>
                  <a:pt x="10178097" y="1415359"/>
                </a:lnTo>
                <a:lnTo>
                  <a:pt x="0" y="1415359"/>
                </a:lnTo>
                <a:lnTo>
                  <a:pt x="0" y="0"/>
                </a:lnTo>
                <a:close/>
              </a:path>
            </a:pathLst>
          </a:custGeom>
          <a:blipFill>
            <a:blip r:embed="rId28"/>
            <a:stretch>
              <a:fillRect l="0" t="0" r="0" b="0"/>
            </a:stretch>
          </a:blipFill>
        </p:spPr>
      </p:sp>
      <p:sp>
        <p:nvSpPr>
          <p:cNvPr name="TextBox 17" id="17"/>
          <p:cNvSpPr txBox="true"/>
          <p:nvPr/>
        </p:nvSpPr>
        <p:spPr>
          <a:xfrm rot="0">
            <a:off x="5076325" y="1774260"/>
            <a:ext cx="10283149" cy="1172881"/>
          </a:xfrm>
          <a:prstGeom prst="rect">
            <a:avLst/>
          </a:prstGeom>
        </p:spPr>
        <p:txBody>
          <a:bodyPr anchor="t" rtlCol="false" tIns="0" lIns="0" bIns="0" rIns="0">
            <a:spAutoFit/>
          </a:bodyPr>
          <a:lstStyle/>
          <a:p>
            <a:pPr algn="l">
              <a:lnSpc>
                <a:spcPts val="9486"/>
              </a:lnSpc>
            </a:pPr>
            <a:r>
              <a:rPr lang="en-US" sz="6775">
                <a:solidFill>
                  <a:srgbClr val="46513D"/>
                </a:solidFill>
                <a:latin typeface="Chewy"/>
                <a:ea typeface="Chewy"/>
                <a:cs typeface="Chewy"/>
                <a:sym typeface="Chewy"/>
              </a:rPr>
              <a:t>EKSPLORASI BIG QUERY</a:t>
            </a:r>
          </a:p>
        </p:txBody>
      </p:sp>
      <p:sp>
        <p:nvSpPr>
          <p:cNvPr name="TextBox 18" id="18"/>
          <p:cNvSpPr txBox="true"/>
          <p:nvPr/>
        </p:nvSpPr>
        <p:spPr>
          <a:xfrm rot="0">
            <a:off x="1602716" y="5935267"/>
            <a:ext cx="13038773" cy="1180465"/>
          </a:xfrm>
          <a:prstGeom prst="rect">
            <a:avLst/>
          </a:prstGeom>
        </p:spPr>
        <p:txBody>
          <a:bodyPr anchor="t" rtlCol="false" tIns="0" lIns="0" bIns="0" rIns="0">
            <a:spAutoFit/>
          </a:bodyPr>
          <a:lstStyle/>
          <a:p>
            <a:pPr algn="ctr" marL="734059" indent="-367030" lvl="1">
              <a:lnSpc>
                <a:spcPts val="4759"/>
              </a:lnSpc>
              <a:buAutoNum type="arabicPeriod" startAt="1"/>
            </a:pPr>
            <a:r>
              <a:rPr lang="en-US" sz="3399">
                <a:solidFill>
                  <a:srgbClr val="46513D"/>
                </a:solidFill>
                <a:latin typeface="Canva Sans"/>
                <a:ea typeface="Canva Sans"/>
                <a:cs typeface="Canva Sans"/>
                <a:sym typeface="Canva Sans"/>
              </a:rPr>
              <a:t>pertama kita akan mengimpor data dulu, untk melakukanya </a:t>
            </a:r>
          </a:p>
          <a:p>
            <a:pPr algn="ctr">
              <a:lnSpc>
                <a:spcPts val="4759"/>
              </a:lnSpc>
            </a:pPr>
            <a:r>
              <a:rPr lang="en-US" sz="3399">
                <a:solidFill>
                  <a:srgbClr val="46513D"/>
                </a:solidFill>
                <a:latin typeface="Canva Sans"/>
                <a:ea typeface="Canva Sans"/>
                <a:cs typeface="Canva Sans"/>
                <a:sym typeface="Canva Sans"/>
              </a:rPr>
              <a:t>pertama tekan add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5580190" y="1988581"/>
            <a:ext cx="12299015" cy="6918196"/>
          </a:xfrm>
          <a:custGeom>
            <a:avLst/>
            <a:gdLst/>
            <a:ahLst/>
            <a:cxnLst/>
            <a:rect r="r" b="b" t="t" l="l"/>
            <a:pathLst>
              <a:path h="6918196" w="12299015">
                <a:moveTo>
                  <a:pt x="0" y="0"/>
                </a:moveTo>
                <a:lnTo>
                  <a:pt x="12299015" y="0"/>
                </a:lnTo>
                <a:lnTo>
                  <a:pt x="12299015" y="6918196"/>
                </a:lnTo>
                <a:lnTo>
                  <a:pt x="0" y="6918196"/>
                </a:lnTo>
                <a:lnTo>
                  <a:pt x="0" y="0"/>
                </a:lnTo>
                <a:close/>
              </a:path>
            </a:pathLst>
          </a:custGeom>
          <a:blipFill>
            <a:blip r:embed="rId28"/>
            <a:stretch>
              <a:fillRect l="0" t="0" r="0" b="0"/>
            </a:stretch>
          </a:blipFill>
        </p:spPr>
      </p:sp>
      <p:sp>
        <p:nvSpPr>
          <p:cNvPr name="Freeform 17" id="17"/>
          <p:cNvSpPr/>
          <p:nvPr/>
        </p:nvSpPr>
        <p:spPr>
          <a:xfrm flipH="false" flipV="false" rot="0">
            <a:off x="15004830" y="4371354"/>
            <a:ext cx="1784412" cy="1784412"/>
          </a:xfrm>
          <a:custGeom>
            <a:avLst/>
            <a:gdLst/>
            <a:ahLst/>
            <a:cxnLst/>
            <a:rect r="r" b="b" t="t" l="l"/>
            <a:pathLst>
              <a:path h="1784412" w="1784412">
                <a:moveTo>
                  <a:pt x="0" y="0"/>
                </a:moveTo>
                <a:lnTo>
                  <a:pt x="1784412" y="0"/>
                </a:lnTo>
                <a:lnTo>
                  <a:pt x="1784412" y="1784411"/>
                </a:lnTo>
                <a:lnTo>
                  <a:pt x="0" y="1784411"/>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18" id="18"/>
          <p:cNvSpPr txBox="true"/>
          <p:nvPr/>
        </p:nvSpPr>
        <p:spPr>
          <a:xfrm rot="0">
            <a:off x="5069683" y="1012228"/>
            <a:ext cx="10283149" cy="1172881"/>
          </a:xfrm>
          <a:prstGeom prst="rect">
            <a:avLst/>
          </a:prstGeom>
        </p:spPr>
        <p:txBody>
          <a:bodyPr anchor="t" rtlCol="false" tIns="0" lIns="0" bIns="0" rIns="0">
            <a:spAutoFit/>
          </a:bodyPr>
          <a:lstStyle/>
          <a:p>
            <a:pPr algn="l">
              <a:lnSpc>
                <a:spcPts val="9486"/>
              </a:lnSpc>
            </a:pPr>
            <a:r>
              <a:rPr lang="en-US" sz="6775">
                <a:solidFill>
                  <a:srgbClr val="46513D"/>
                </a:solidFill>
                <a:latin typeface="Chewy"/>
                <a:ea typeface="Chewy"/>
                <a:cs typeface="Chewy"/>
                <a:sym typeface="Chewy"/>
              </a:rPr>
              <a:t>EKSPLORASI BIG QUERY</a:t>
            </a:r>
          </a:p>
        </p:txBody>
      </p:sp>
      <p:sp>
        <p:nvSpPr>
          <p:cNvPr name="TextBox 19" id="19"/>
          <p:cNvSpPr txBox="true"/>
          <p:nvPr/>
        </p:nvSpPr>
        <p:spPr>
          <a:xfrm rot="0">
            <a:off x="494824" y="3790964"/>
            <a:ext cx="4538305" cy="580390"/>
          </a:xfrm>
          <a:prstGeom prst="rect">
            <a:avLst/>
          </a:prstGeom>
        </p:spPr>
        <p:txBody>
          <a:bodyPr anchor="t" rtlCol="false" tIns="0" lIns="0" bIns="0" rIns="0">
            <a:spAutoFit/>
          </a:bodyPr>
          <a:lstStyle/>
          <a:p>
            <a:pPr algn="ctr">
              <a:lnSpc>
                <a:spcPts val="4759"/>
              </a:lnSpc>
            </a:pPr>
            <a:r>
              <a:rPr lang="en-US" sz="3399">
                <a:solidFill>
                  <a:srgbClr val="46513D"/>
                </a:solidFill>
                <a:latin typeface="Canva Sans"/>
                <a:ea typeface="Canva Sans"/>
                <a:cs typeface="Canva Sans"/>
                <a:sym typeface="Canva Sans"/>
              </a:rPr>
              <a:t>2.terus tekan local file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6695152" y="2901342"/>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28"/>
            <a:stretch>
              <a:fillRect l="0" t="0" r="0" b="0"/>
            </a:stretch>
          </a:blipFill>
        </p:spPr>
      </p:sp>
      <p:sp>
        <p:nvSpPr>
          <p:cNvPr name="TextBox 17" id="17"/>
          <p:cNvSpPr txBox="true"/>
          <p:nvPr/>
        </p:nvSpPr>
        <p:spPr>
          <a:xfrm rot="0">
            <a:off x="5251354" y="972323"/>
            <a:ext cx="10283149" cy="1172881"/>
          </a:xfrm>
          <a:prstGeom prst="rect">
            <a:avLst/>
          </a:prstGeom>
        </p:spPr>
        <p:txBody>
          <a:bodyPr anchor="t" rtlCol="false" tIns="0" lIns="0" bIns="0" rIns="0">
            <a:spAutoFit/>
          </a:bodyPr>
          <a:lstStyle/>
          <a:p>
            <a:pPr algn="l">
              <a:lnSpc>
                <a:spcPts val="9486"/>
              </a:lnSpc>
            </a:pPr>
            <a:r>
              <a:rPr lang="en-US" sz="6775">
                <a:solidFill>
                  <a:srgbClr val="46513D"/>
                </a:solidFill>
                <a:latin typeface="Chewy"/>
                <a:ea typeface="Chewy"/>
                <a:cs typeface="Chewy"/>
                <a:sym typeface="Chewy"/>
              </a:rPr>
              <a:t>EKSPLORASI BIG QUERY</a:t>
            </a:r>
          </a:p>
        </p:txBody>
      </p:sp>
      <p:sp>
        <p:nvSpPr>
          <p:cNvPr name="TextBox 18" id="18"/>
          <p:cNvSpPr txBox="true"/>
          <p:nvPr/>
        </p:nvSpPr>
        <p:spPr>
          <a:xfrm rot="0">
            <a:off x="0" y="2834667"/>
            <a:ext cx="6695152" cy="2380615"/>
          </a:xfrm>
          <a:prstGeom prst="rect">
            <a:avLst/>
          </a:prstGeom>
        </p:spPr>
        <p:txBody>
          <a:bodyPr anchor="t" rtlCol="false" tIns="0" lIns="0" bIns="0" rIns="0">
            <a:spAutoFit/>
          </a:bodyPr>
          <a:lstStyle/>
          <a:p>
            <a:pPr algn="ctr">
              <a:lnSpc>
                <a:spcPts val="4759"/>
              </a:lnSpc>
            </a:pPr>
            <a:r>
              <a:rPr lang="en-US" sz="3399">
                <a:solidFill>
                  <a:srgbClr val="46513D"/>
                </a:solidFill>
                <a:latin typeface="Canva Sans"/>
                <a:ea typeface="Canva Sans"/>
                <a:cs typeface="Canva Sans"/>
                <a:sym typeface="Canva Sans"/>
              </a:rPr>
              <a:t>3. pilih file yang ingin di upload,</a:t>
            </a:r>
          </a:p>
          <a:p>
            <a:pPr algn="ctr">
              <a:lnSpc>
                <a:spcPts val="4759"/>
              </a:lnSpc>
            </a:pPr>
            <a:r>
              <a:rPr lang="en-US" sz="3399">
                <a:solidFill>
                  <a:srgbClr val="46513D"/>
                </a:solidFill>
                <a:latin typeface="Canva Sans"/>
                <a:ea typeface="Canva Sans"/>
                <a:cs typeface="Canva Sans"/>
                <a:sym typeface="Canva Sans"/>
              </a:rPr>
              <a:t>dan masukan detail file, sperti jenis file, dan destinasi file yang di impor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1562821" y="2566125"/>
            <a:ext cx="3868002" cy="6200945"/>
          </a:xfrm>
          <a:custGeom>
            <a:avLst/>
            <a:gdLst/>
            <a:ahLst/>
            <a:cxnLst/>
            <a:rect r="r" b="b" t="t" l="l"/>
            <a:pathLst>
              <a:path h="6200945" w="3868002">
                <a:moveTo>
                  <a:pt x="0" y="0"/>
                </a:moveTo>
                <a:lnTo>
                  <a:pt x="3868001" y="0"/>
                </a:lnTo>
                <a:lnTo>
                  <a:pt x="3868001" y="6200945"/>
                </a:lnTo>
                <a:lnTo>
                  <a:pt x="0" y="6200945"/>
                </a:lnTo>
                <a:lnTo>
                  <a:pt x="0" y="0"/>
                </a:lnTo>
                <a:close/>
              </a:path>
            </a:pathLst>
          </a:custGeom>
          <a:blipFill>
            <a:blip r:embed="rId28"/>
            <a:stretch>
              <a:fillRect l="0" t="0" r="0" b="0"/>
            </a:stretch>
          </a:blipFill>
        </p:spPr>
      </p:sp>
      <p:sp>
        <p:nvSpPr>
          <p:cNvPr name="Freeform 17" id="17"/>
          <p:cNvSpPr/>
          <p:nvPr/>
        </p:nvSpPr>
        <p:spPr>
          <a:xfrm flipH="false" flipV="false" rot="0">
            <a:off x="5802297" y="2691485"/>
            <a:ext cx="10682347" cy="6075585"/>
          </a:xfrm>
          <a:custGeom>
            <a:avLst/>
            <a:gdLst/>
            <a:ahLst/>
            <a:cxnLst/>
            <a:rect r="r" b="b" t="t" l="l"/>
            <a:pathLst>
              <a:path h="6075585" w="10682347">
                <a:moveTo>
                  <a:pt x="0" y="0"/>
                </a:moveTo>
                <a:lnTo>
                  <a:pt x="10682347" y="0"/>
                </a:lnTo>
                <a:lnTo>
                  <a:pt x="10682347" y="6075585"/>
                </a:lnTo>
                <a:lnTo>
                  <a:pt x="0" y="6075585"/>
                </a:lnTo>
                <a:lnTo>
                  <a:pt x="0" y="0"/>
                </a:lnTo>
                <a:close/>
              </a:path>
            </a:pathLst>
          </a:custGeom>
          <a:blipFill>
            <a:blip r:embed="rId29"/>
            <a:stretch>
              <a:fillRect l="0" t="0" r="0" b="0"/>
            </a:stretch>
          </a:blipFill>
        </p:spPr>
      </p:sp>
      <p:sp>
        <p:nvSpPr>
          <p:cNvPr name="TextBox 18" id="18"/>
          <p:cNvSpPr txBox="true"/>
          <p:nvPr/>
        </p:nvSpPr>
        <p:spPr>
          <a:xfrm rot="0">
            <a:off x="5069683" y="1393244"/>
            <a:ext cx="10283149" cy="1172881"/>
          </a:xfrm>
          <a:prstGeom prst="rect">
            <a:avLst/>
          </a:prstGeom>
        </p:spPr>
        <p:txBody>
          <a:bodyPr anchor="t" rtlCol="false" tIns="0" lIns="0" bIns="0" rIns="0">
            <a:spAutoFit/>
          </a:bodyPr>
          <a:lstStyle/>
          <a:p>
            <a:pPr algn="l">
              <a:lnSpc>
                <a:spcPts val="9486"/>
              </a:lnSpc>
            </a:pPr>
            <a:r>
              <a:rPr lang="en-US" sz="6775">
                <a:solidFill>
                  <a:srgbClr val="46513D"/>
                </a:solidFill>
                <a:latin typeface="Chewy"/>
                <a:ea typeface="Chewy"/>
                <a:cs typeface="Chewy"/>
                <a:sym typeface="Chewy"/>
              </a:rPr>
              <a:t>EKSPLORASI BIG QUERY</a:t>
            </a:r>
          </a:p>
        </p:txBody>
      </p:sp>
      <p:sp>
        <p:nvSpPr>
          <p:cNvPr name="TextBox 19" id="19"/>
          <p:cNvSpPr txBox="true"/>
          <p:nvPr/>
        </p:nvSpPr>
        <p:spPr>
          <a:xfrm rot="0">
            <a:off x="4675004" y="8962075"/>
            <a:ext cx="6957179" cy="580390"/>
          </a:xfrm>
          <a:prstGeom prst="rect">
            <a:avLst/>
          </a:prstGeom>
        </p:spPr>
        <p:txBody>
          <a:bodyPr anchor="t" rtlCol="false" tIns="0" lIns="0" bIns="0" rIns="0">
            <a:spAutoFit/>
          </a:bodyPr>
          <a:lstStyle/>
          <a:p>
            <a:pPr algn="ctr">
              <a:lnSpc>
                <a:spcPts val="4759"/>
              </a:lnSpc>
            </a:pPr>
            <a:r>
              <a:rPr lang="en-US" sz="3399">
                <a:solidFill>
                  <a:srgbClr val="46513D"/>
                </a:solidFill>
                <a:latin typeface="Canva Sans"/>
                <a:ea typeface="Canva Sans"/>
                <a:cs typeface="Canva Sans"/>
                <a:sym typeface="Canva Sans"/>
              </a:rPr>
              <a:t>4. masukan query yang diinginkan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2984040" y="4603626"/>
            <a:ext cx="12012418" cy="2646645"/>
          </a:xfrm>
          <a:prstGeom prst="rect">
            <a:avLst/>
          </a:prstGeom>
        </p:spPr>
        <p:txBody>
          <a:bodyPr anchor="t" rtlCol="false" tIns="0" lIns="0" bIns="0" rIns="0">
            <a:spAutoFit/>
          </a:bodyPr>
          <a:lstStyle/>
          <a:p>
            <a:pPr algn="l">
              <a:lnSpc>
                <a:spcPts val="4271"/>
              </a:lnSpc>
            </a:pPr>
            <a:r>
              <a:rPr lang="en-US" sz="3051">
                <a:solidFill>
                  <a:srgbClr val="46513D"/>
                </a:solidFill>
                <a:latin typeface="DM Sans"/>
                <a:ea typeface="DM Sans"/>
                <a:cs typeface="DM Sans"/>
                <a:sym typeface="DM Sans"/>
              </a:rPr>
              <a:t>Jadi bisa dilihat dari hasil query bahwa team Home memenagkan </a:t>
            </a:r>
          </a:p>
          <a:p>
            <a:pPr algn="l">
              <a:lnSpc>
                <a:spcPts val="4271"/>
              </a:lnSpc>
            </a:pPr>
            <a:r>
              <a:rPr lang="en-US" sz="3051">
                <a:solidFill>
                  <a:srgbClr val="46513D"/>
                </a:solidFill>
                <a:latin typeface="DM Sans"/>
                <a:ea typeface="DM Sans"/>
                <a:cs typeface="DM Sans"/>
                <a:sym typeface="DM Sans"/>
              </a:rPr>
              <a:t>4299 permainan atau 45.83% dari semua permainan, team away memenangkan 2768 permainan atau 29.51% dari semua permain, dan 2313 permainan atau 24.66% dari semua permain berakhir dengan draw.</a:t>
            </a:r>
          </a:p>
        </p:txBody>
      </p:sp>
      <p:sp>
        <p:nvSpPr>
          <p:cNvPr name="TextBox 17" id="17"/>
          <p:cNvSpPr txBox="true"/>
          <p:nvPr/>
        </p:nvSpPr>
        <p:spPr>
          <a:xfrm rot="0">
            <a:off x="5069683" y="1393244"/>
            <a:ext cx="10283149" cy="1172881"/>
          </a:xfrm>
          <a:prstGeom prst="rect">
            <a:avLst/>
          </a:prstGeom>
        </p:spPr>
        <p:txBody>
          <a:bodyPr anchor="t" rtlCol="false" tIns="0" lIns="0" bIns="0" rIns="0">
            <a:spAutoFit/>
          </a:bodyPr>
          <a:lstStyle/>
          <a:p>
            <a:pPr algn="l">
              <a:lnSpc>
                <a:spcPts val="9486"/>
              </a:lnSpc>
            </a:pPr>
            <a:r>
              <a:rPr lang="en-US" sz="6775">
                <a:solidFill>
                  <a:srgbClr val="46513D"/>
                </a:solidFill>
                <a:latin typeface="Chewy"/>
                <a:ea typeface="Chewy"/>
                <a:cs typeface="Chewy"/>
                <a:sym typeface="Chewy"/>
              </a:rPr>
              <a:t>EKSPLORASI BIG QUERY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5375767" y="3446290"/>
            <a:ext cx="7754079" cy="1290691"/>
          </a:xfrm>
          <a:prstGeom prst="rect">
            <a:avLst/>
          </a:prstGeom>
        </p:spPr>
        <p:txBody>
          <a:bodyPr anchor="t" rtlCol="false" tIns="0" lIns="0" bIns="0" rIns="0">
            <a:spAutoFit/>
          </a:bodyPr>
          <a:lstStyle/>
          <a:p>
            <a:pPr algn="ctr">
              <a:lnSpc>
                <a:spcPts val="9523"/>
              </a:lnSpc>
            </a:pPr>
            <a:r>
              <a:rPr lang="en-US" sz="9717">
                <a:solidFill>
                  <a:srgbClr val="46513D"/>
                </a:solidFill>
                <a:latin typeface="Chewy"/>
                <a:ea typeface="Chewy"/>
                <a:cs typeface="Chewy"/>
                <a:sym typeface="Chewy"/>
              </a:rPr>
              <a:t>KELOMPOK</a:t>
            </a:r>
          </a:p>
        </p:txBody>
      </p:sp>
      <p:sp>
        <p:nvSpPr>
          <p:cNvPr name="TextBox 17" id="17"/>
          <p:cNvSpPr txBox="true"/>
          <p:nvPr/>
        </p:nvSpPr>
        <p:spPr>
          <a:xfrm rot="0">
            <a:off x="6729018" y="5381004"/>
            <a:ext cx="6270608" cy="588610"/>
          </a:xfrm>
          <a:prstGeom prst="rect">
            <a:avLst/>
          </a:prstGeom>
        </p:spPr>
        <p:txBody>
          <a:bodyPr anchor="t" rtlCol="false" tIns="0" lIns="0" bIns="0" rIns="0">
            <a:spAutoFit/>
          </a:bodyPr>
          <a:lstStyle/>
          <a:p>
            <a:pPr algn="l">
              <a:lnSpc>
                <a:spcPts val="4831"/>
              </a:lnSpc>
            </a:pPr>
            <a:r>
              <a:rPr lang="en-US" sz="3451" b="true">
                <a:solidFill>
                  <a:srgbClr val="46513D"/>
                </a:solidFill>
                <a:latin typeface="DM Sans Bold"/>
                <a:ea typeface="DM Sans Bold"/>
                <a:cs typeface="DM Sans Bold"/>
                <a:sym typeface="DM Sans Bold"/>
              </a:rPr>
              <a:t>Alicia Arifin (20214920001)</a:t>
            </a:r>
          </a:p>
        </p:txBody>
      </p:sp>
      <p:sp>
        <p:nvSpPr>
          <p:cNvPr name="TextBox 18" id="18"/>
          <p:cNvSpPr txBox="true"/>
          <p:nvPr/>
        </p:nvSpPr>
        <p:spPr>
          <a:xfrm rot="0">
            <a:off x="6729018" y="6167906"/>
            <a:ext cx="6519640" cy="588610"/>
          </a:xfrm>
          <a:prstGeom prst="rect">
            <a:avLst/>
          </a:prstGeom>
        </p:spPr>
        <p:txBody>
          <a:bodyPr anchor="t" rtlCol="false" tIns="0" lIns="0" bIns="0" rIns="0">
            <a:spAutoFit/>
          </a:bodyPr>
          <a:lstStyle/>
          <a:p>
            <a:pPr algn="l">
              <a:lnSpc>
                <a:spcPts val="4831"/>
              </a:lnSpc>
            </a:pPr>
            <a:r>
              <a:rPr lang="en-US" sz="3451" b="true">
                <a:solidFill>
                  <a:srgbClr val="46513D"/>
                </a:solidFill>
                <a:latin typeface="DM Sans Bold"/>
                <a:ea typeface="DM Sans Bold"/>
                <a:cs typeface="DM Sans Bold"/>
                <a:sym typeface="DM Sans Bold"/>
              </a:rPr>
              <a:t>Joseph Filius (20234920002)</a:t>
            </a:r>
          </a:p>
        </p:txBody>
      </p:sp>
      <p:sp>
        <p:nvSpPr>
          <p:cNvPr name="TextBox 19" id="19"/>
          <p:cNvSpPr txBox="true"/>
          <p:nvPr/>
        </p:nvSpPr>
        <p:spPr>
          <a:xfrm rot="0">
            <a:off x="6729018" y="6954809"/>
            <a:ext cx="7285339" cy="588610"/>
          </a:xfrm>
          <a:prstGeom prst="rect">
            <a:avLst/>
          </a:prstGeom>
        </p:spPr>
        <p:txBody>
          <a:bodyPr anchor="t" rtlCol="false" tIns="0" lIns="0" bIns="0" rIns="0">
            <a:spAutoFit/>
          </a:bodyPr>
          <a:lstStyle/>
          <a:p>
            <a:pPr algn="l">
              <a:lnSpc>
                <a:spcPts val="4831"/>
              </a:lnSpc>
            </a:pPr>
            <a:r>
              <a:rPr lang="en-US" sz="3451" b="true">
                <a:solidFill>
                  <a:srgbClr val="46513D"/>
                </a:solidFill>
                <a:latin typeface="DM Sans Bold"/>
                <a:ea typeface="DM Sans Bold"/>
                <a:cs typeface="DM Sans Bold"/>
                <a:sym typeface="DM Sans Bold"/>
              </a:rPr>
              <a:t>Naufal Fadhlullah (20234920001)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6306617" y="2145203"/>
            <a:ext cx="11772076" cy="7357547"/>
          </a:xfrm>
          <a:custGeom>
            <a:avLst/>
            <a:gdLst/>
            <a:ahLst/>
            <a:cxnLst/>
            <a:rect r="r" b="b" t="t" l="l"/>
            <a:pathLst>
              <a:path h="7357547" w="11772076">
                <a:moveTo>
                  <a:pt x="0" y="0"/>
                </a:moveTo>
                <a:lnTo>
                  <a:pt x="11772076" y="0"/>
                </a:lnTo>
                <a:lnTo>
                  <a:pt x="11772076" y="7357548"/>
                </a:lnTo>
                <a:lnTo>
                  <a:pt x="0" y="7357548"/>
                </a:lnTo>
                <a:lnTo>
                  <a:pt x="0" y="0"/>
                </a:lnTo>
                <a:close/>
              </a:path>
            </a:pathLst>
          </a:custGeom>
          <a:blipFill>
            <a:blip r:embed="rId28"/>
            <a:stretch>
              <a:fillRect l="0" t="0" r="0" b="0"/>
            </a:stretch>
          </a:blipFill>
        </p:spPr>
      </p:sp>
      <p:sp>
        <p:nvSpPr>
          <p:cNvPr name="TextBox 17" id="17"/>
          <p:cNvSpPr txBox="true"/>
          <p:nvPr/>
        </p:nvSpPr>
        <p:spPr>
          <a:xfrm rot="0">
            <a:off x="3978283" y="691236"/>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
        <p:nvSpPr>
          <p:cNvPr name="TextBox 18" id="18"/>
          <p:cNvSpPr txBox="true"/>
          <p:nvPr/>
        </p:nvSpPr>
        <p:spPr>
          <a:xfrm rot="0">
            <a:off x="-252591" y="3198640"/>
            <a:ext cx="6859866" cy="1780540"/>
          </a:xfrm>
          <a:prstGeom prst="rect">
            <a:avLst/>
          </a:prstGeom>
        </p:spPr>
        <p:txBody>
          <a:bodyPr anchor="t" rtlCol="false" tIns="0" lIns="0" bIns="0" rIns="0">
            <a:spAutoFit/>
          </a:bodyPr>
          <a:lstStyle/>
          <a:p>
            <a:pPr algn="ctr">
              <a:lnSpc>
                <a:spcPts val="4759"/>
              </a:lnSpc>
            </a:pPr>
            <a:r>
              <a:rPr lang="en-US" sz="3399">
                <a:solidFill>
                  <a:srgbClr val="46513D"/>
                </a:solidFill>
                <a:latin typeface="Canva Sans"/>
                <a:ea typeface="Canva Sans"/>
                <a:cs typeface="Canva Sans"/>
                <a:sym typeface="Canva Sans"/>
              </a:rPr>
              <a:t>pada google cloud, machine </a:t>
            </a:r>
          </a:p>
          <a:p>
            <a:pPr algn="ctr">
              <a:lnSpc>
                <a:spcPts val="4759"/>
              </a:lnSpc>
            </a:pPr>
            <a:r>
              <a:rPr lang="en-US" sz="3399">
                <a:solidFill>
                  <a:srgbClr val="46513D"/>
                </a:solidFill>
                <a:latin typeface="Canva Sans"/>
                <a:ea typeface="Canva Sans"/>
                <a:cs typeface="Canva Sans"/>
                <a:sym typeface="Canva Sans"/>
              </a:rPr>
              <a:t>learning dapat menggunakan vertex AI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1502986" y="3021954"/>
            <a:ext cx="3987670" cy="1308562"/>
          </a:xfrm>
          <a:custGeom>
            <a:avLst/>
            <a:gdLst/>
            <a:ahLst/>
            <a:cxnLst/>
            <a:rect r="r" b="b" t="t" l="l"/>
            <a:pathLst>
              <a:path h="1308562" w="3987670">
                <a:moveTo>
                  <a:pt x="0" y="0"/>
                </a:moveTo>
                <a:lnTo>
                  <a:pt x="3987671" y="0"/>
                </a:lnTo>
                <a:lnTo>
                  <a:pt x="3987671" y="1308562"/>
                </a:lnTo>
                <a:lnTo>
                  <a:pt x="0" y="1308562"/>
                </a:lnTo>
                <a:lnTo>
                  <a:pt x="0" y="0"/>
                </a:lnTo>
                <a:close/>
              </a:path>
            </a:pathLst>
          </a:custGeom>
          <a:blipFill>
            <a:blip r:embed="rId28"/>
            <a:stretch>
              <a:fillRect l="0" t="0" r="0" b="0"/>
            </a:stretch>
          </a:blipFill>
        </p:spPr>
      </p:sp>
      <p:sp>
        <p:nvSpPr>
          <p:cNvPr name="Freeform 17" id="17"/>
          <p:cNvSpPr/>
          <p:nvPr/>
        </p:nvSpPr>
        <p:spPr>
          <a:xfrm flipH="false" flipV="false" rot="0">
            <a:off x="1502986" y="4660776"/>
            <a:ext cx="3954829" cy="4605332"/>
          </a:xfrm>
          <a:custGeom>
            <a:avLst/>
            <a:gdLst/>
            <a:ahLst/>
            <a:cxnLst/>
            <a:rect r="r" b="b" t="t" l="l"/>
            <a:pathLst>
              <a:path h="4605332" w="3954829">
                <a:moveTo>
                  <a:pt x="0" y="0"/>
                </a:moveTo>
                <a:lnTo>
                  <a:pt x="3954829" y="0"/>
                </a:lnTo>
                <a:lnTo>
                  <a:pt x="3954829" y="4605332"/>
                </a:lnTo>
                <a:lnTo>
                  <a:pt x="0" y="4605332"/>
                </a:lnTo>
                <a:lnTo>
                  <a:pt x="0" y="0"/>
                </a:lnTo>
                <a:close/>
              </a:path>
            </a:pathLst>
          </a:custGeom>
          <a:blipFill>
            <a:blip r:embed="rId29"/>
            <a:stretch>
              <a:fillRect l="0" t="0" r="0" b="0"/>
            </a:stretch>
          </a:blipFill>
        </p:spPr>
      </p:sp>
      <p:sp>
        <p:nvSpPr>
          <p:cNvPr name="Freeform 18" id="18"/>
          <p:cNvSpPr/>
          <p:nvPr/>
        </p:nvSpPr>
        <p:spPr>
          <a:xfrm flipH="false" flipV="false" rot="0">
            <a:off x="11345504" y="7404150"/>
            <a:ext cx="5920728" cy="1613398"/>
          </a:xfrm>
          <a:custGeom>
            <a:avLst/>
            <a:gdLst/>
            <a:ahLst/>
            <a:cxnLst/>
            <a:rect r="r" b="b" t="t" l="l"/>
            <a:pathLst>
              <a:path h="1613398" w="5920728">
                <a:moveTo>
                  <a:pt x="0" y="0"/>
                </a:moveTo>
                <a:lnTo>
                  <a:pt x="5920729" y="0"/>
                </a:lnTo>
                <a:lnTo>
                  <a:pt x="5920729" y="1613398"/>
                </a:lnTo>
                <a:lnTo>
                  <a:pt x="0" y="1613398"/>
                </a:lnTo>
                <a:lnTo>
                  <a:pt x="0" y="0"/>
                </a:lnTo>
                <a:close/>
              </a:path>
            </a:pathLst>
          </a:custGeom>
          <a:blipFill>
            <a:blip r:embed="rId30"/>
            <a:stretch>
              <a:fillRect l="0" t="0" r="0" b="0"/>
            </a:stretch>
          </a:blipFill>
        </p:spPr>
      </p:sp>
      <p:sp>
        <p:nvSpPr>
          <p:cNvPr name="Freeform 19" id="19"/>
          <p:cNvSpPr/>
          <p:nvPr/>
        </p:nvSpPr>
        <p:spPr>
          <a:xfrm flipH="false" flipV="false" rot="0">
            <a:off x="11345504" y="5538786"/>
            <a:ext cx="5920728" cy="1531988"/>
          </a:xfrm>
          <a:custGeom>
            <a:avLst/>
            <a:gdLst/>
            <a:ahLst/>
            <a:cxnLst/>
            <a:rect r="r" b="b" t="t" l="l"/>
            <a:pathLst>
              <a:path h="1531988" w="5920728">
                <a:moveTo>
                  <a:pt x="0" y="0"/>
                </a:moveTo>
                <a:lnTo>
                  <a:pt x="5920729" y="0"/>
                </a:lnTo>
                <a:lnTo>
                  <a:pt x="5920729" y="1531989"/>
                </a:lnTo>
                <a:lnTo>
                  <a:pt x="0" y="1531989"/>
                </a:lnTo>
                <a:lnTo>
                  <a:pt x="0" y="0"/>
                </a:lnTo>
                <a:close/>
              </a:path>
            </a:pathLst>
          </a:custGeom>
          <a:blipFill>
            <a:blip r:embed="rId31"/>
            <a:stretch>
              <a:fillRect l="0" t="0" r="0" b="0"/>
            </a:stretch>
          </a:blipFill>
        </p:spPr>
      </p:sp>
      <p:sp>
        <p:nvSpPr>
          <p:cNvPr name="Freeform 20" id="20"/>
          <p:cNvSpPr/>
          <p:nvPr/>
        </p:nvSpPr>
        <p:spPr>
          <a:xfrm flipH="false" flipV="false" rot="0">
            <a:off x="11345504" y="3021954"/>
            <a:ext cx="5920728" cy="2161066"/>
          </a:xfrm>
          <a:custGeom>
            <a:avLst/>
            <a:gdLst/>
            <a:ahLst/>
            <a:cxnLst/>
            <a:rect r="r" b="b" t="t" l="l"/>
            <a:pathLst>
              <a:path h="2161066" w="5920728">
                <a:moveTo>
                  <a:pt x="0" y="0"/>
                </a:moveTo>
                <a:lnTo>
                  <a:pt x="5920729" y="0"/>
                </a:lnTo>
                <a:lnTo>
                  <a:pt x="5920729" y="2161066"/>
                </a:lnTo>
                <a:lnTo>
                  <a:pt x="0" y="2161066"/>
                </a:lnTo>
                <a:lnTo>
                  <a:pt x="0" y="0"/>
                </a:lnTo>
                <a:close/>
              </a:path>
            </a:pathLst>
          </a:custGeom>
          <a:blipFill>
            <a:blip r:embed="rId32"/>
            <a:stretch>
              <a:fillRect l="0" t="0" r="0" b="0"/>
            </a:stretch>
          </a:blipFill>
        </p:spPr>
      </p:sp>
      <p:sp>
        <p:nvSpPr>
          <p:cNvPr name="TextBox 21" id="21"/>
          <p:cNvSpPr txBox="true"/>
          <p:nvPr/>
        </p:nvSpPr>
        <p:spPr>
          <a:xfrm rot="0">
            <a:off x="4156841" y="1395210"/>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
        <p:nvSpPr>
          <p:cNvPr name="TextBox 22" id="22"/>
          <p:cNvSpPr txBox="true"/>
          <p:nvPr/>
        </p:nvSpPr>
        <p:spPr>
          <a:xfrm rot="0">
            <a:off x="5490657" y="3019742"/>
            <a:ext cx="5873198" cy="4180840"/>
          </a:xfrm>
          <a:prstGeom prst="rect">
            <a:avLst/>
          </a:prstGeom>
        </p:spPr>
        <p:txBody>
          <a:bodyPr anchor="t" rtlCol="false" tIns="0" lIns="0" bIns="0" rIns="0">
            <a:spAutoFit/>
          </a:bodyPr>
          <a:lstStyle/>
          <a:p>
            <a:pPr algn="ctr">
              <a:lnSpc>
                <a:spcPts val="4759"/>
              </a:lnSpc>
            </a:pPr>
            <a:r>
              <a:rPr lang="en-US" sz="3399">
                <a:solidFill>
                  <a:srgbClr val="46513D"/>
                </a:solidFill>
                <a:latin typeface="Canva Sans"/>
                <a:ea typeface="Canva Sans"/>
                <a:cs typeface="Canva Sans"/>
                <a:sym typeface="Canva Sans"/>
              </a:rPr>
              <a:t>pada vertex AI dapat dilakukan machine learning untuk</a:t>
            </a:r>
          </a:p>
          <a:p>
            <a:pPr algn="ctr" marL="734059" indent="-367030" lvl="1">
              <a:lnSpc>
                <a:spcPts val="4759"/>
              </a:lnSpc>
              <a:buFont typeface="Arial"/>
              <a:buChar char="•"/>
            </a:pPr>
            <a:r>
              <a:rPr lang="en-US" sz="3399">
                <a:solidFill>
                  <a:srgbClr val="46513D"/>
                </a:solidFill>
                <a:latin typeface="Canva Sans"/>
                <a:ea typeface="Canva Sans"/>
                <a:cs typeface="Canva Sans"/>
                <a:sym typeface="Canva Sans"/>
              </a:rPr>
              <a:t>data tabular</a:t>
            </a:r>
          </a:p>
          <a:p>
            <a:pPr algn="ctr" marL="734059" indent="-367030" lvl="1">
              <a:lnSpc>
                <a:spcPts val="4759"/>
              </a:lnSpc>
              <a:buFont typeface="Arial"/>
              <a:buChar char="•"/>
            </a:pPr>
            <a:r>
              <a:rPr lang="en-US" sz="3399">
                <a:solidFill>
                  <a:srgbClr val="46513D"/>
                </a:solidFill>
                <a:latin typeface="Canva Sans"/>
                <a:ea typeface="Canva Sans"/>
                <a:cs typeface="Canva Sans"/>
                <a:sym typeface="Canva Sans"/>
              </a:rPr>
              <a:t>gambar</a:t>
            </a:r>
          </a:p>
          <a:p>
            <a:pPr algn="ctr" marL="734059" indent="-367030" lvl="1">
              <a:lnSpc>
                <a:spcPts val="4759"/>
              </a:lnSpc>
              <a:buFont typeface="Arial"/>
              <a:buChar char="•"/>
            </a:pPr>
            <a:r>
              <a:rPr lang="en-US" sz="3399">
                <a:solidFill>
                  <a:srgbClr val="46513D"/>
                </a:solidFill>
                <a:latin typeface="Canva Sans"/>
                <a:ea typeface="Canva Sans"/>
                <a:cs typeface="Canva Sans"/>
                <a:sym typeface="Canva Sans"/>
              </a:rPr>
              <a:t>video</a:t>
            </a:r>
          </a:p>
          <a:p>
            <a:pPr algn="ctr" marL="734059" indent="-367030" lvl="1">
              <a:lnSpc>
                <a:spcPts val="4759"/>
              </a:lnSpc>
              <a:buFont typeface="Arial"/>
              <a:buChar char="•"/>
            </a:pPr>
            <a:r>
              <a:rPr lang="en-US" sz="3399">
                <a:solidFill>
                  <a:srgbClr val="46513D"/>
                </a:solidFill>
                <a:latin typeface="Canva Sans"/>
                <a:ea typeface="Canva Sans"/>
                <a:cs typeface="Canva Sans"/>
                <a:sym typeface="Canva Sans"/>
              </a:rPr>
              <a:t>text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3177341" y="2797101"/>
            <a:ext cx="4790334" cy="5579753"/>
          </a:xfrm>
          <a:custGeom>
            <a:avLst/>
            <a:gdLst/>
            <a:ahLst/>
            <a:cxnLst/>
            <a:rect r="r" b="b" t="t" l="l"/>
            <a:pathLst>
              <a:path h="5579753" w="4790334">
                <a:moveTo>
                  <a:pt x="0" y="0"/>
                </a:moveTo>
                <a:lnTo>
                  <a:pt x="4790335" y="0"/>
                </a:lnTo>
                <a:lnTo>
                  <a:pt x="4790335" y="5579752"/>
                </a:lnTo>
                <a:lnTo>
                  <a:pt x="0" y="5579752"/>
                </a:lnTo>
                <a:lnTo>
                  <a:pt x="0" y="0"/>
                </a:lnTo>
                <a:close/>
              </a:path>
            </a:pathLst>
          </a:custGeom>
          <a:blipFill>
            <a:blip r:embed="rId28"/>
            <a:stretch>
              <a:fillRect l="0" t="0" r="0" b="0"/>
            </a:stretch>
          </a:blipFill>
        </p:spPr>
      </p:sp>
      <p:sp>
        <p:nvSpPr>
          <p:cNvPr name="Freeform 17" id="17"/>
          <p:cNvSpPr/>
          <p:nvPr/>
        </p:nvSpPr>
        <p:spPr>
          <a:xfrm flipH="false" flipV="false" rot="0">
            <a:off x="9575532" y="4002986"/>
            <a:ext cx="5605853" cy="2889385"/>
          </a:xfrm>
          <a:custGeom>
            <a:avLst/>
            <a:gdLst/>
            <a:ahLst/>
            <a:cxnLst/>
            <a:rect r="r" b="b" t="t" l="l"/>
            <a:pathLst>
              <a:path h="2889385" w="5605853">
                <a:moveTo>
                  <a:pt x="0" y="0"/>
                </a:moveTo>
                <a:lnTo>
                  <a:pt x="5605853" y="0"/>
                </a:lnTo>
                <a:lnTo>
                  <a:pt x="5605853" y="2889385"/>
                </a:lnTo>
                <a:lnTo>
                  <a:pt x="0" y="2889385"/>
                </a:lnTo>
                <a:lnTo>
                  <a:pt x="0" y="0"/>
                </a:lnTo>
                <a:close/>
              </a:path>
            </a:pathLst>
          </a:custGeom>
          <a:blipFill>
            <a:blip r:embed="rId29"/>
            <a:stretch>
              <a:fillRect l="0" t="0" r="0" b="0"/>
            </a:stretch>
          </a:blipFill>
        </p:spPr>
      </p:sp>
      <p:sp>
        <p:nvSpPr>
          <p:cNvPr name="TextBox 18" id="18"/>
          <p:cNvSpPr txBox="true"/>
          <p:nvPr/>
        </p:nvSpPr>
        <p:spPr>
          <a:xfrm rot="0">
            <a:off x="4156841" y="1395210"/>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1500194" y="3617328"/>
            <a:ext cx="3993255" cy="5184770"/>
          </a:xfrm>
          <a:custGeom>
            <a:avLst/>
            <a:gdLst/>
            <a:ahLst/>
            <a:cxnLst/>
            <a:rect r="r" b="b" t="t" l="l"/>
            <a:pathLst>
              <a:path h="5184770" w="3993255">
                <a:moveTo>
                  <a:pt x="0" y="0"/>
                </a:moveTo>
                <a:lnTo>
                  <a:pt x="3993255" y="0"/>
                </a:lnTo>
                <a:lnTo>
                  <a:pt x="3993255" y="5184770"/>
                </a:lnTo>
                <a:lnTo>
                  <a:pt x="0" y="5184770"/>
                </a:lnTo>
                <a:lnTo>
                  <a:pt x="0" y="0"/>
                </a:lnTo>
                <a:close/>
              </a:path>
            </a:pathLst>
          </a:custGeom>
          <a:blipFill>
            <a:blip r:embed="rId28"/>
            <a:stretch>
              <a:fillRect l="-176118" t="-26542" r="0" b="-6372"/>
            </a:stretch>
          </a:blipFill>
        </p:spPr>
      </p:sp>
      <p:sp>
        <p:nvSpPr>
          <p:cNvPr name="Freeform 17" id="17"/>
          <p:cNvSpPr/>
          <p:nvPr/>
        </p:nvSpPr>
        <p:spPr>
          <a:xfrm flipH="false" flipV="false" rot="0">
            <a:off x="6160424" y="3617328"/>
            <a:ext cx="3703897" cy="5170482"/>
          </a:xfrm>
          <a:custGeom>
            <a:avLst/>
            <a:gdLst/>
            <a:ahLst/>
            <a:cxnLst/>
            <a:rect r="r" b="b" t="t" l="l"/>
            <a:pathLst>
              <a:path h="5170482" w="3703897">
                <a:moveTo>
                  <a:pt x="0" y="0"/>
                </a:moveTo>
                <a:lnTo>
                  <a:pt x="3703897" y="0"/>
                </a:lnTo>
                <a:lnTo>
                  <a:pt x="3703897" y="5170482"/>
                </a:lnTo>
                <a:lnTo>
                  <a:pt x="0" y="5170482"/>
                </a:lnTo>
                <a:lnTo>
                  <a:pt x="0" y="0"/>
                </a:lnTo>
                <a:close/>
              </a:path>
            </a:pathLst>
          </a:custGeom>
          <a:blipFill>
            <a:blip r:embed="rId29"/>
            <a:stretch>
              <a:fillRect l="-176118" t="-18008" r="0" b="-5615"/>
            </a:stretch>
          </a:blipFill>
        </p:spPr>
      </p:sp>
      <p:sp>
        <p:nvSpPr>
          <p:cNvPr name="Freeform 18" id="18"/>
          <p:cNvSpPr/>
          <p:nvPr/>
        </p:nvSpPr>
        <p:spPr>
          <a:xfrm flipH="false" flipV="false" rot="0">
            <a:off x="11150439" y="4213173"/>
            <a:ext cx="4196437" cy="930327"/>
          </a:xfrm>
          <a:custGeom>
            <a:avLst/>
            <a:gdLst/>
            <a:ahLst/>
            <a:cxnLst/>
            <a:rect r="r" b="b" t="t" l="l"/>
            <a:pathLst>
              <a:path h="930327" w="4196437">
                <a:moveTo>
                  <a:pt x="0" y="0"/>
                </a:moveTo>
                <a:lnTo>
                  <a:pt x="4196437" y="0"/>
                </a:lnTo>
                <a:lnTo>
                  <a:pt x="4196437" y="930327"/>
                </a:lnTo>
                <a:lnTo>
                  <a:pt x="0" y="930327"/>
                </a:lnTo>
                <a:lnTo>
                  <a:pt x="0" y="0"/>
                </a:lnTo>
                <a:close/>
              </a:path>
            </a:pathLst>
          </a:custGeom>
          <a:blipFill>
            <a:blip r:embed="rId30"/>
            <a:stretch>
              <a:fillRect l="-165874" t="-149169" r="0" b="-500383"/>
            </a:stretch>
          </a:blipFill>
        </p:spPr>
      </p:sp>
      <p:sp>
        <p:nvSpPr>
          <p:cNvPr name="Freeform 19" id="19"/>
          <p:cNvSpPr/>
          <p:nvPr/>
        </p:nvSpPr>
        <p:spPr>
          <a:xfrm flipH="false" flipV="false" rot="0">
            <a:off x="11232453" y="6264235"/>
            <a:ext cx="3794785" cy="2537863"/>
          </a:xfrm>
          <a:custGeom>
            <a:avLst/>
            <a:gdLst/>
            <a:ahLst/>
            <a:cxnLst/>
            <a:rect r="r" b="b" t="t" l="l"/>
            <a:pathLst>
              <a:path h="2537863" w="3794785">
                <a:moveTo>
                  <a:pt x="0" y="0"/>
                </a:moveTo>
                <a:lnTo>
                  <a:pt x="3794786" y="0"/>
                </a:lnTo>
                <a:lnTo>
                  <a:pt x="3794786" y="2537863"/>
                </a:lnTo>
                <a:lnTo>
                  <a:pt x="0" y="2537863"/>
                </a:lnTo>
                <a:lnTo>
                  <a:pt x="0" y="0"/>
                </a:lnTo>
                <a:close/>
              </a:path>
            </a:pathLst>
          </a:custGeom>
          <a:blipFill>
            <a:blip r:embed="rId31"/>
            <a:stretch>
              <a:fillRect l="0" t="0" r="0" b="0"/>
            </a:stretch>
          </a:blipFill>
        </p:spPr>
      </p:sp>
      <p:sp>
        <p:nvSpPr>
          <p:cNvPr name="TextBox 20" id="20"/>
          <p:cNvSpPr txBox="true"/>
          <p:nvPr/>
        </p:nvSpPr>
        <p:spPr>
          <a:xfrm rot="0">
            <a:off x="4156841" y="1395210"/>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6510541" y="3097235"/>
            <a:ext cx="5266918" cy="1640515"/>
          </a:xfrm>
          <a:custGeom>
            <a:avLst/>
            <a:gdLst/>
            <a:ahLst/>
            <a:cxnLst/>
            <a:rect r="r" b="b" t="t" l="l"/>
            <a:pathLst>
              <a:path h="1640515" w="5266918">
                <a:moveTo>
                  <a:pt x="0" y="0"/>
                </a:moveTo>
                <a:lnTo>
                  <a:pt x="5266918" y="0"/>
                </a:lnTo>
                <a:lnTo>
                  <a:pt x="5266918" y="1640515"/>
                </a:lnTo>
                <a:lnTo>
                  <a:pt x="0" y="1640515"/>
                </a:lnTo>
                <a:lnTo>
                  <a:pt x="0" y="0"/>
                </a:lnTo>
                <a:close/>
              </a:path>
            </a:pathLst>
          </a:custGeom>
          <a:blipFill>
            <a:blip r:embed="rId28"/>
            <a:stretch>
              <a:fillRect l="0" t="0" r="0" b="0"/>
            </a:stretch>
          </a:blipFill>
        </p:spPr>
      </p:sp>
      <p:sp>
        <p:nvSpPr>
          <p:cNvPr name="Freeform 17" id="17"/>
          <p:cNvSpPr/>
          <p:nvPr/>
        </p:nvSpPr>
        <p:spPr>
          <a:xfrm flipH="false" flipV="false" rot="0">
            <a:off x="5196289" y="4876277"/>
            <a:ext cx="7895423" cy="4934639"/>
          </a:xfrm>
          <a:custGeom>
            <a:avLst/>
            <a:gdLst/>
            <a:ahLst/>
            <a:cxnLst/>
            <a:rect r="r" b="b" t="t" l="l"/>
            <a:pathLst>
              <a:path h="4934639" w="7895423">
                <a:moveTo>
                  <a:pt x="0" y="0"/>
                </a:moveTo>
                <a:lnTo>
                  <a:pt x="7895422" y="0"/>
                </a:lnTo>
                <a:lnTo>
                  <a:pt x="7895422" y="4934639"/>
                </a:lnTo>
                <a:lnTo>
                  <a:pt x="0" y="4934639"/>
                </a:lnTo>
                <a:lnTo>
                  <a:pt x="0" y="0"/>
                </a:lnTo>
                <a:close/>
              </a:path>
            </a:pathLst>
          </a:custGeom>
          <a:blipFill>
            <a:blip r:embed="rId29"/>
            <a:stretch>
              <a:fillRect l="0" t="0" r="0" b="0"/>
            </a:stretch>
          </a:blipFill>
        </p:spPr>
      </p:sp>
      <p:sp>
        <p:nvSpPr>
          <p:cNvPr name="TextBox 18" id="18"/>
          <p:cNvSpPr txBox="true"/>
          <p:nvPr/>
        </p:nvSpPr>
        <p:spPr>
          <a:xfrm rot="0">
            <a:off x="4156841" y="1395210"/>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1824418" y="3568250"/>
            <a:ext cx="7582465" cy="4739041"/>
          </a:xfrm>
          <a:custGeom>
            <a:avLst/>
            <a:gdLst/>
            <a:ahLst/>
            <a:cxnLst/>
            <a:rect r="r" b="b" t="t" l="l"/>
            <a:pathLst>
              <a:path h="4739041" w="7582465">
                <a:moveTo>
                  <a:pt x="0" y="0"/>
                </a:moveTo>
                <a:lnTo>
                  <a:pt x="7582465" y="0"/>
                </a:lnTo>
                <a:lnTo>
                  <a:pt x="7582465" y="4739040"/>
                </a:lnTo>
                <a:lnTo>
                  <a:pt x="0" y="4739040"/>
                </a:lnTo>
                <a:lnTo>
                  <a:pt x="0" y="0"/>
                </a:lnTo>
                <a:close/>
              </a:path>
            </a:pathLst>
          </a:custGeom>
          <a:blipFill>
            <a:blip r:embed="rId28"/>
            <a:stretch>
              <a:fillRect l="0" t="0" r="0" b="0"/>
            </a:stretch>
          </a:blipFill>
        </p:spPr>
      </p:sp>
      <p:sp>
        <p:nvSpPr>
          <p:cNvPr name="Freeform 17" id="17"/>
          <p:cNvSpPr/>
          <p:nvPr/>
        </p:nvSpPr>
        <p:spPr>
          <a:xfrm flipH="false" flipV="false" rot="0">
            <a:off x="11533253" y="4660776"/>
            <a:ext cx="2890114" cy="2345715"/>
          </a:xfrm>
          <a:custGeom>
            <a:avLst/>
            <a:gdLst/>
            <a:ahLst/>
            <a:cxnLst/>
            <a:rect r="r" b="b" t="t" l="l"/>
            <a:pathLst>
              <a:path h="2345715" w="2890114">
                <a:moveTo>
                  <a:pt x="0" y="0"/>
                </a:moveTo>
                <a:lnTo>
                  <a:pt x="2890113" y="0"/>
                </a:lnTo>
                <a:lnTo>
                  <a:pt x="2890113" y="2345715"/>
                </a:lnTo>
                <a:lnTo>
                  <a:pt x="0" y="2345715"/>
                </a:lnTo>
                <a:lnTo>
                  <a:pt x="0" y="0"/>
                </a:lnTo>
                <a:close/>
              </a:path>
            </a:pathLst>
          </a:custGeom>
          <a:blipFill>
            <a:blip r:embed="rId29"/>
            <a:stretch>
              <a:fillRect l="0" t="0" r="0" b="0"/>
            </a:stretch>
          </a:blipFill>
        </p:spPr>
      </p:sp>
      <p:sp>
        <p:nvSpPr>
          <p:cNvPr name="TextBox 18" id="18"/>
          <p:cNvSpPr txBox="true"/>
          <p:nvPr/>
        </p:nvSpPr>
        <p:spPr>
          <a:xfrm rot="0">
            <a:off x="4156841" y="1395210"/>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3496821" y="3824583"/>
            <a:ext cx="5607476" cy="4136650"/>
          </a:xfrm>
          <a:custGeom>
            <a:avLst/>
            <a:gdLst/>
            <a:ahLst/>
            <a:cxnLst/>
            <a:rect r="r" b="b" t="t" l="l"/>
            <a:pathLst>
              <a:path h="4136650" w="5607476">
                <a:moveTo>
                  <a:pt x="0" y="0"/>
                </a:moveTo>
                <a:lnTo>
                  <a:pt x="5607476" y="0"/>
                </a:lnTo>
                <a:lnTo>
                  <a:pt x="5607476" y="4136650"/>
                </a:lnTo>
                <a:lnTo>
                  <a:pt x="0" y="4136650"/>
                </a:lnTo>
                <a:lnTo>
                  <a:pt x="0" y="0"/>
                </a:lnTo>
                <a:close/>
              </a:path>
            </a:pathLst>
          </a:custGeom>
          <a:blipFill>
            <a:blip r:embed="rId28"/>
            <a:stretch>
              <a:fillRect l="-14642" t="-20357" r="-76677" b="-41733"/>
            </a:stretch>
          </a:blipFill>
        </p:spPr>
      </p:sp>
      <p:sp>
        <p:nvSpPr>
          <p:cNvPr name="Freeform 17" id="17"/>
          <p:cNvSpPr/>
          <p:nvPr/>
        </p:nvSpPr>
        <p:spPr>
          <a:xfrm flipH="false" flipV="false" rot="0">
            <a:off x="10339686" y="3803711"/>
            <a:ext cx="4433728" cy="4112813"/>
          </a:xfrm>
          <a:custGeom>
            <a:avLst/>
            <a:gdLst/>
            <a:ahLst/>
            <a:cxnLst/>
            <a:rect r="r" b="b" t="t" l="l"/>
            <a:pathLst>
              <a:path h="4112813" w="4433728">
                <a:moveTo>
                  <a:pt x="0" y="0"/>
                </a:moveTo>
                <a:lnTo>
                  <a:pt x="4433728" y="0"/>
                </a:lnTo>
                <a:lnTo>
                  <a:pt x="4433728" y="4112813"/>
                </a:lnTo>
                <a:lnTo>
                  <a:pt x="0" y="4112813"/>
                </a:lnTo>
                <a:lnTo>
                  <a:pt x="0" y="0"/>
                </a:lnTo>
                <a:close/>
              </a:path>
            </a:pathLst>
          </a:custGeom>
          <a:blipFill>
            <a:blip r:embed="rId29"/>
            <a:stretch>
              <a:fillRect l="-11448" t="-16781" r="-73164" b="-7604"/>
            </a:stretch>
          </a:blipFill>
        </p:spPr>
      </p:sp>
      <p:sp>
        <p:nvSpPr>
          <p:cNvPr name="TextBox 18" id="18"/>
          <p:cNvSpPr txBox="true"/>
          <p:nvPr/>
        </p:nvSpPr>
        <p:spPr>
          <a:xfrm rot="0">
            <a:off x="4156841" y="1395210"/>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1191256" y="4313434"/>
            <a:ext cx="7224031" cy="3093367"/>
          </a:xfrm>
          <a:custGeom>
            <a:avLst/>
            <a:gdLst/>
            <a:ahLst/>
            <a:cxnLst/>
            <a:rect r="r" b="b" t="t" l="l"/>
            <a:pathLst>
              <a:path h="3093367" w="7224031">
                <a:moveTo>
                  <a:pt x="0" y="0"/>
                </a:moveTo>
                <a:lnTo>
                  <a:pt x="7224031" y="0"/>
                </a:lnTo>
                <a:lnTo>
                  <a:pt x="7224031" y="3093367"/>
                </a:lnTo>
                <a:lnTo>
                  <a:pt x="0" y="3093367"/>
                </a:lnTo>
                <a:lnTo>
                  <a:pt x="0" y="0"/>
                </a:lnTo>
                <a:close/>
              </a:path>
            </a:pathLst>
          </a:custGeom>
          <a:blipFill>
            <a:blip r:embed="rId28"/>
            <a:stretch>
              <a:fillRect l="-11155" t="-33933" r="-49951" b="-101214"/>
            </a:stretch>
          </a:blipFill>
        </p:spPr>
      </p:sp>
      <p:sp>
        <p:nvSpPr>
          <p:cNvPr name="Freeform 17" id="17"/>
          <p:cNvSpPr/>
          <p:nvPr/>
        </p:nvSpPr>
        <p:spPr>
          <a:xfrm flipH="false" flipV="false" rot="0">
            <a:off x="9422107" y="3606687"/>
            <a:ext cx="7837193" cy="4344830"/>
          </a:xfrm>
          <a:custGeom>
            <a:avLst/>
            <a:gdLst/>
            <a:ahLst/>
            <a:cxnLst/>
            <a:rect r="r" b="b" t="t" l="l"/>
            <a:pathLst>
              <a:path h="4344830" w="7837193">
                <a:moveTo>
                  <a:pt x="0" y="0"/>
                </a:moveTo>
                <a:lnTo>
                  <a:pt x="7837193" y="0"/>
                </a:lnTo>
                <a:lnTo>
                  <a:pt x="7837193" y="4344830"/>
                </a:lnTo>
                <a:lnTo>
                  <a:pt x="0" y="4344830"/>
                </a:lnTo>
                <a:lnTo>
                  <a:pt x="0" y="0"/>
                </a:lnTo>
                <a:close/>
              </a:path>
            </a:pathLst>
          </a:custGeom>
          <a:blipFill>
            <a:blip r:embed="rId29"/>
            <a:stretch>
              <a:fillRect l="-8231" t="-17100" r="-1999" b="-7170"/>
            </a:stretch>
          </a:blipFill>
        </p:spPr>
      </p:sp>
      <p:sp>
        <p:nvSpPr>
          <p:cNvPr name="TextBox 18" id="18"/>
          <p:cNvSpPr txBox="true"/>
          <p:nvPr/>
        </p:nvSpPr>
        <p:spPr>
          <a:xfrm rot="0">
            <a:off x="4156841" y="1395210"/>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6050633" y="3353866"/>
            <a:ext cx="6186735" cy="2185733"/>
          </a:xfrm>
          <a:custGeom>
            <a:avLst/>
            <a:gdLst/>
            <a:ahLst/>
            <a:cxnLst/>
            <a:rect r="r" b="b" t="t" l="l"/>
            <a:pathLst>
              <a:path h="2185733" w="6186735">
                <a:moveTo>
                  <a:pt x="0" y="0"/>
                </a:moveTo>
                <a:lnTo>
                  <a:pt x="6186734" y="0"/>
                </a:lnTo>
                <a:lnTo>
                  <a:pt x="6186734" y="2185732"/>
                </a:lnTo>
                <a:lnTo>
                  <a:pt x="0" y="2185732"/>
                </a:lnTo>
                <a:lnTo>
                  <a:pt x="0" y="0"/>
                </a:lnTo>
                <a:close/>
              </a:path>
            </a:pathLst>
          </a:custGeom>
          <a:blipFill>
            <a:blip r:embed="rId28"/>
            <a:stretch>
              <a:fillRect l="-12426" t="-39550" r="-47978" b="-144217"/>
            </a:stretch>
          </a:blipFill>
        </p:spPr>
      </p:sp>
      <p:sp>
        <p:nvSpPr>
          <p:cNvPr name="Freeform 17" id="17"/>
          <p:cNvSpPr/>
          <p:nvPr/>
        </p:nvSpPr>
        <p:spPr>
          <a:xfrm flipH="false" flipV="false" rot="0">
            <a:off x="3979649" y="5972429"/>
            <a:ext cx="11039802" cy="3056321"/>
          </a:xfrm>
          <a:custGeom>
            <a:avLst/>
            <a:gdLst/>
            <a:ahLst/>
            <a:cxnLst/>
            <a:rect r="r" b="b" t="t" l="l"/>
            <a:pathLst>
              <a:path h="3056321" w="11039802">
                <a:moveTo>
                  <a:pt x="0" y="0"/>
                </a:moveTo>
                <a:lnTo>
                  <a:pt x="11039802" y="0"/>
                </a:lnTo>
                <a:lnTo>
                  <a:pt x="11039802" y="3056321"/>
                </a:lnTo>
                <a:lnTo>
                  <a:pt x="0" y="3056321"/>
                </a:lnTo>
                <a:lnTo>
                  <a:pt x="0" y="0"/>
                </a:lnTo>
                <a:close/>
              </a:path>
            </a:pathLst>
          </a:custGeom>
          <a:blipFill>
            <a:blip r:embed="rId29"/>
            <a:stretch>
              <a:fillRect l="-5227" t="-44265" r="-195" b="-93733"/>
            </a:stretch>
          </a:blipFill>
        </p:spPr>
      </p:sp>
      <p:sp>
        <p:nvSpPr>
          <p:cNvPr name="TextBox 18" id="18"/>
          <p:cNvSpPr txBox="true"/>
          <p:nvPr/>
        </p:nvSpPr>
        <p:spPr>
          <a:xfrm rot="0">
            <a:off x="4156841" y="1395210"/>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3493371" y="3169005"/>
            <a:ext cx="11301259" cy="5382225"/>
          </a:xfrm>
          <a:custGeom>
            <a:avLst/>
            <a:gdLst/>
            <a:ahLst/>
            <a:cxnLst/>
            <a:rect r="r" b="b" t="t" l="l"/>
            <a:pathLst>
              <a:path h="5382225" w="11301259">
                <a:moveTo>
                  <a:pt x="0" y="0"/>
                </a:moveTo>
                <a:lnTo>
                  <a:pt x="11301258" y="0"/>
                </a:lnTo>
                <a:lnTo>
                  <a:pt x="11301258" y="5382225"/>
                </a:lnTo>
                <a:lnTo>
                  <a:pt x="0" y="5382225"/>
                </a:lnTo>
                <a:lnTo>
                  <a:pt x="0" y="0"/>
                </a:lnTo>
                <a:close/>
              </a:path>
            </a:pathLst>
          </a:custGeom>
          <a:blipFill>
            <a:blip r:embed="rId28"/>
            <a:stretch>
              <a:fillRect l="0" t="0" r="0" b="0"/>
            </a:stretch>
          </a:blipFill>
        </p:spPr>
      </p:sp>
      <p:sp>
        <p:nvSpPr>
          <p:cNvPr name="TextBox 17" id="17"/>
          <p:cNvSpPr txBox="true"/>
          <p:nvPr/>
        </p:nvSpPr>
        <p:spPr>
          <a:xfrm rot="0">
            <a:off x="4156841" y="1395210"/>
            <a:ext cx="11414961" cy="1170915"/>
          </a:xfrm>
          <a:prstGeom prst="rect">
            <a:avLst/>
          </a:prstGeom>
        </p:spPr>
        <p:txBody>
          <a:bodyPr anchor="t" rtlCol="false" tIns="0" lIns="0" bIns="0" rIns="0">
            <a:spAutoFit/>
          </a:bodyPr>
          <a:lstStyle/>
          <a:p>
            <a:pPr algn="ctr">
              <a:lnSpc>
                <a:spcPts val="9486"/>
              </a:lnSpc>
            </a:pPr>
            <a:r>
              <a:rPr lang="en-US" sz="6775">
                <a:solidFill>
                  <a:srgbClr val="46513D"/>
                </a:solidFill>
                <a:latin typeface="Chewy"/>
                <a:ea typeface="Chewy"/>
                <a:cs typeface="Chewy"/>
                <a:sym typeface="Chewy"/>
              </a:rPr>
              <a:t>EKSPLORASI MACHINE LEANING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4477850" y="4143781"/>
            <a:ext cx="9332300" cy="1686742"/>
          </a:xfrm>
          <a:prstGeom prst="rect">
            <a:avLst/>
          </a:prstGeom>
        </p:spPr>
        <p:txBody>
          <a:bodyPr anchor="t" rtlCol="false" tIns="0" lIns="0" bIns="0" rIns="0">
            <a:spAutoFit/>
          </a:bodyPr>
          <a:lstStyle/>
          <a:p>
            <a:pPr algn="ctr">
              <a:lnSpc>
                <a:spcPts val="13604"/>
              </a:lnSpc>
            </a:pPr>
            <a:r>
              <a:rPr lang="en-US" sz="9717">
                <a:solidFill>
                  <a:srgbClr val="46513D"/>
                </a:solidFill>
                <a:latin typeface="Chewy"/>
                <a:ea typeface="Chewy"/>
                <a:cs typeface="Chewy"/>
                <a:sym typeface="Chewy"/>
              </a:rPr>
              <a:t>CLOUD COMPUTING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6262547" y="1728685"/>
            <a:ext cx="5762905" cy="966387"/>
          </a:xfrm>
          <a:prstGeom prst="rect">
            <a:avLst/>
          </a:prstGeom>
        </p:spPr>
        <p:txBody>
          <a:bodyPr anchor="t" rtlCol="false" tIns="0" lIns="0" bIns="0" rIns="0">
            <a:spAutoFit/>
          </a:bodyPr>
          <a:lstStyle/>
          <a:p>
            <a:pPr algn="ctr">
              <a:lnSpc>
                <a:spcPts val="7077"/>
              </a:lnSpc>
            </a:pPr>
            <a:r>
              <a:rPr lang="en-US" sz="7222">
                <a:solidFill>
                  <a:srgbClr val="46513D"/>
                </a:solidFill>
                <a:latin typeface="Chewy"/>
                <a:ea typeface="Chewy"/>
                <a:cs typeface="Chewy"/>
                <a:sym typeface="Chewy"/>
              </a:rPr>
              <a:t>KESIMPULAN</a:t>
            </a:r>
          </a:p>
        </p:txBody>
      </p:sp>
      <p:sp>
        <p:nvSpPr>
          <p:cNvPr name="TextBox 17" id="17"/>
          <p:cNvSpPr txBox="true"/>
          <p:nvPr/>
        </p:nvSpPr>
        <p:spPr>
          <a:xfrm rot="0">
            <a:off x="2250705" y="3198640"/>
            <a:ext cx="14002037" cy="3580765"/>
          </a:xfrm>
          <a:prstGeom prst="rect">
            <a:avLst/>
          </a:prstGeom>
        </p:spPr>
        <p:txBody>
          <a:bodyPr anchor="t" rtlCol="false" tIns="0" lIns="0" bIns="0" rIns="0">
            <a:spAutoFit/>
          </a:bodyPr>
          <a:lstStyle/>
          <a:p>
            <a:pPr algn="just">
              <a:lnSpc>
                <a:spcPts val="4759"/>
              </a:lnSpc>
            </a:pPr>
            <a:r>
              <a:rPr lang="en-US" sz="3399">
                <a:solidFill>
                  <a:srgbClr val="46513D"/>
                </a:solidFill>
                <a:latin typeface="Canva Sans"/>
                <a:ea typeface="Canva Sans"/>
                <a:cs typeface="Canva Sans"/>
                <a:sym typeface="Canva Sans"/>
              </a:rPr>
              <a:t>Cloud computing berguna untuk explorasi, training, deploy dan analisa big data. Cloud computing memberikan infrastruktur dan alat-alat yang mempermudah penggunaan dan pengolahan big data. Sehingga, perusahaan tidak perlu membuat infrastrukturnya sendiri dan dapat mengunakan datanya dengan mudah menggunakan servis dari cloud computing.</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3214348" y="3364242"/>
            <a:ext cx="11859303" cy="3834740"/>
          </a:xfrm>
          <a:prstGeom prst="rect">
            <a:avLst/>
          </a:prstGeom>
        </p:spPr>
        <p:txBody>
          <a:bodyPr anchor="t" rtlCol="false" tIns="0" lIns="0" bIns="0" rIns="0">
            <a:spAutoFit/>
          </a:bodyPr>
          <a:lstStyle/>
          <a:p>
            <a:pPr algn="ctr">
              <a:lnSpc>
                <a:spcPts val="14565"/>
              </a:lnSpc>
            </a:pPr>
            <a:r>
              <a:rPr lang="en-US" sz="14862">
                <a:solidFill>
                  <a:srgbClr val="46513D"/>
                </a:solidFill>
                <a:latin typeface="Chewy"/>
                <a:ea typeface="Chewy"/>
                <a:cs typeface="Chewy"/>
                <a:sym typeface="Chewy"/>
              </a:rPr>
              <a:t>TERIMA</a:t>
            </a:r>
          </a:p>
          <a:p>
            <a:pPr algn="ctr">
              <a:lnSpc>
                <a:spcPts val="14565"/>
              </a:lnSpc>
            </a:pPr>
            <a:r>
              <a:rPr lang="en-US" sz="14862">
                <a:solidFill>
                  <a:srgbClr val="46513D"/>
                </a:solidFill>
                <a:latin typeface="Chewy"/>
                <a:ea typeface="Chewy"/>
                <a:cs typeface="Chewy"/>
                <a:sym typeface="Chewy"/>
              </a:rPr>
              <a:t>KASIH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2374776" y="1944405"/>
            <a:ext cx="14182649" cy="5988143"/>
          </a:xfrm>
          <a:prstGeom prst="rect">
            <a:avLst/>
          </a:prstGeom>
        </p:spPr>
        <p:txBody>
          <a:bodyPr anchor="t" rtlCol="false" tIns="0" lIns="0" bIns="0" rIns="0">
            <a:spAutoFit/>
          </a:bodyPr>
          <a:lstStyle/>
          <a:p>
            <a:pPr algn="just">
              <a:lnSpc>
                <a:spcPts val="5944"/>
              </a:lnSpc>
            </a:pPr>
            <a:r>
              <a:rPr lang="en-US" sz="4246">
                <a:solidFill>
                  <a:srgbClr val="46513D"/>
                </a:solidFill>
                <a:latin typeface="DM Sans"/>
                <a:ea typeface="DM Sans"/>
                <a:cs typeface="DM Sans"/>
                <a:sym typeface="DM Sans"/>
              </a:rPr>
              <a:t>cloud computing merupakan pengiriman berbagai layanan komputasi melalui internet dan dipakai oleh banyak perusahaan dalam meningkatkan produktivitas dan storage berkapasitas besar tanpa harus mengeluarkan biaya lebih besar (Binus, 2022). cloud computing berisi sekumpulan resource yang saling terhubung dan nyaris tanpa batas, baik infrastruktur maupun aplikasi (Rumetna &amp; Sembiring, 2017)</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2374776" y="2792082"/>
            <a:ext cx="14182649" cy="3730718"/>
          </a:xfrm>
          <a:prstGeom prst="rect">
            <a:avLst/>
          </a:prstGeom>
        </p:spPr>
        <p:txBody>
          <a:bodyPr anchor="t" rtlCol="false" tIns="0" lIns="0" bIns="0" rIns="0">
            <a:spAutoFit/>
          </a:bodyPr>
          <a:lstStyle/>
          <a:p>
            <a:pPr algn="just">
              <a:lnSpc>
                <a:spcPts val="5944"/>
              </a:lnSpc>
            </a:pPr>
            <a:r>
              <a:rPr lang="en-US" sz="4246">
                <a:solidFill>
                  <a:srgbClr val="46513D"/>
                </a:solidFill>
                <a:latin typeface="DM Sans"/>
                <a:ea typeface="DM Sans"/>
                <a:cs typeface="DM Sans"/>
                <a:sym typeface="DM Sans"/>
              </a:rPr>
              <a:t>cloud computing memungkinkan kemudahan akses kepada komponen sumber daya seperti server, aplikasi, dan database melalui jaringan internet yang dimana sumber daya akan disimpan dan dikelola di pusat data yang terhubung dengan internet (Amelia, 2023)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4516966" y="4542924"/>
            <a:ext cx="4624074" cy="863600"/>
          </a:xfrm>
          <a:prstGeom prst="rect">
            <a:avLst/>
          </a:prstGeom>
        </p:spPr>
        <p:txBody>
          <a:bodyPr anchor="t" rtlCol="false" tIns="0" lIns="0" bIns="0" rIns="0">
            <a:spAutoFit/>
          </a:bodyPr>
          <a:lstStyle/>
          <a:p>
            <a:pPr algn="l">
              <a:lnSpc>
                <a:spcPts val="7000"/>
              </a:lnSpc>
            </a:pPr>
            <a:r>
              <a:rPr lang="en-US" sz="5000">
                <a:solidFill>
                  <a:srgbClr val="46513D"/>
                </a:solidFill>
                <a:latin typeface="DM Sans"/>
                <a:ea typeface="DM Sans"/>
                <a:cs typeface="DM Sans"/>
                <a:sym typeface="DM Sans"/>
              </a:rPr>
              <a:t>Public Cloud</a:t>
            </a:r>
          </a:p>
        </p:txBody>
      </p:sp>
      <p:sp>
        <p:nvSpPr>
          <p:cNvPr name="TextBox 17" id="17"/>
          <p:cNvSpPr txBox="true"/>
          <p:nvPr/>
        </p:nvSpPr>
        <p:spPr>
          <a:xfrm rot="0">
            <a:off x="3230001" y="2697381"/>
            <a:ext cx="11827998" cy="1290691"/>
          </a:xfrm>
          <a:prstGeom prst="rect">
            <a:avLst/>
          </a:prstGeom>
        </p:spPr>
        <p:txBody>
          <a:bodyPr anchor="t" rtlCol="false" tIns="0" lIns="0" bIns="0" rIns="0">
            <a:spAutoFit/>
          </a:bodyPr>
          <a:lstStyle/>
          <a:p>
            <a:pPr algn="ctr">
              <a:lnSpc>
                <a:spcPts val="9523"/>
              </a:lnSpc>
            </a:pPr>
            <a:r>
              <a:rPr lang="en-US" sz="9717">
                <a:solidFill>
                  <a:srgbClr val="46513D"/>
                </a:solidFill>
                <a:latin typeface="Chewy"/>
                <a:ea typeface="Chewy"/>
                <a:cs typeface="Chewy"/>
                <a:sym typeface="Chewy"/>
              </a:rPr>
              <a:t>PEMBAGIAN</a:t>
            </a:r>
          </a:p>
        </p:txBody>
      </p:sp>
      <p:sp>
        <p:nvSpPr>
          <p:cNvPr name="Freeform 18" id="18"/>
          <p:cNvSpPr/>
          <p:nvPr/>
        </p:nvSpPr>
        <p:spPr>
          <a:xfrm flipH="false" flipV="false" rot="0">
            <a:off x="3531476" y="4647699"/>
            <a:ext cx="717428" cy="714819"/>
          </a:xfrm>
          <a:custGeom>
            <a:avLst/>
            <a:gdLst/>
            <a:ahLst/>
            <a:cxnLst/>
            <a:rect r="r" b="b" t="t" l="l"/>
            <a:pathLst>
              <a:path h="714819" w="717428">
                <a:moveTo>
                  <a:pt x="0" y="0"/>
                </a:moveTo>
                <a:lnTo>
                  <a:pt x="717428" y="0"/>
                </a:lnTo>
                <a:lnTo>
                  <a:pt x="717428" y="714819"/>
                </a:lnTo>
                <a:lnTo>
                  <a:pt x="0" y="71481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9" id="19"/>
          <p:cNvSpPr/>
          <p:nvPr/>
        </p:nvSpPr>
        <p:spPr>
          <a:xfrm flipH="false" flipV="false" rot="0">
            <a:off x="9698094" y="4647699"/>
            <a:ext cx="717428" cy="714819"/>
          </a:xfrm>
          <a:custGeom>
            <a:avLst/>
            <a:gdLst/>
            <a:ahLst/>
            <a:cxnLst/>
            <a:rect r="r" b="b" t="t" l="l"/>
            <a:pathLst>
              <a:path h="714819" w="717428">
                <a:moveTo>
                  <a:pt x="0" y="0"/>
                </a:moveTo>
                <a:lnTo>
                  <a:pt x="717428" y="0"/>
                </a:lnTo>
                <a:lnTo>
                  <a:pt x="717428" y="714819"/>
                </a:lnTo>
                <a:lnTo>
                  <a:pt x="0" y="71481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0" id="20"/>
          <p:cNvSpPr txBox="true"/>
          <p:nvPr/>
        </p:nvSpPr>
        <p:spPr>
          <a:xfrm rot="0">
            <a:off x="10735400" y="4542924"/>
            <a:ext cx="4624074" cy="863600"/>
          </a:xfrm>
          <a:prstGeom prst="rect">
            <a:avLst/>
          </a:prstGeom>
        </p:spPr>
        <p:txBody>
          <a:bodyPr anchor="t" rtlCol="false" tIns="0" lIns="0" bIns="0" rIns="0">
            <a:spAutoFit/>
          </a:bodyPr>
          <a:lstStyle/>
          <a:p>
            <a:pPr algn="l">
              <a:lnSpc>
                <a:spcPts val="7000"/>
              </a:lnSpc>
            </a:pPr>
            <a:r>
              <a:rPr lang="en-US" sz="5000">
                <a:solidFill>
                  <a:srgbClr val="46513D"/>
                </a:solidFill>
                <a:latin typeface="DM Sans"/>
                <a:ea typeface="DM Sans"/>
                <a:cs typeface="DM Sans"/>
                <a:sym typeface="DM Sans"/>
              </a:rPr>
              <a:t>Private Cloud</a:t>
            </a:r>
          </a:p>
        </p:txBody>
      </p:sp>
      <p:sp>
        <p:nvSpPr>
          <p:cNvPr name="TextBox 21" id="21"/>
          <p:cNvSpPr txBox="true"/>
          <p:nvPr/>
        </p:nvSpPr>
        <p:spPr>
          <a:xfrm rot="0">
            <a:off x="4516966" y="6202092"/>
            <a:ext cx="4624074" cy="1749425"/>
          </a:xfrm>
          <a:prstGeom prst="rect">
            <a:avLst/>
          </a:prstGeom>
        </p:spPr>
        <p:txBody>
          <a:bodyPr anchor="t" rtlCol="false" tIns="0" lIns="0" bIns="0" rIns="0">
            <a:spAutoFit/>
          </a:bodyPr>
          <a:lstStyle/>
          <a:p>
            <a:pPr algn="l">
              <a:lnSpc>
                <a:spcPts val="7000"/>
              </a:lnSpc>
            </a:pPr>
            <a:r>
              <a:rPr lang="en-US" sz="5000">
                <a:solidFill>
                  <a:srgbClr val="46513D"/>
                </a:solidFill>
                <a:latin typeface="DM Sans"/>
                <a:ea typeface="DM Sans"/>
                <a:cs typeface="DM Sans"/>
                <a:sym typeface="DM Sans"/>
              </a:rPr>
              <a:t>Community Cloud</a:t>
            </a:r>
          </a:p>
        </p:txBody>
      </p:sp>
      <p:sp>
        <p:nvSpPr>
          <p:cNvPr name="Freeform 22" id="22"/>
          <p:cNvSpPr/>
          <p:nvPr/>
        </p:nvSpPr>
        <p:spPr>
          <a:xfrm flipH="false" flipV="false" rot="0">
            <a:off x="3531476" y="6306867"/>
            <a:ext cx="717428" cy="714819"/>
          </a:xfrm>
          <a:custGeom>
            <a:avLst/>
            <a:gdLst/>
            <a:ahLst/>
            <a:cxnLst/>
            <a:rect r="r" b="b" t="t" l="l"/>
            <a:pathLst>
              <a:path h="714819" w="717428">
                <a:moveTo>
                  <a:pt x="0" y="0"/>
                </a:moveTo>
                <a:lnTo>
                  <a:pt x="717428" y="0"/>
                </a:lnTo>
                <a:lnTo>
                  <a:pt x="717428" y="714819"/>
                </a:lnTo>
                <a:lnTo>
                  <a:pt x="0" y="71481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3" id="23"/>
          <p:cNvSpPr/>
          <p:nvPr/>
        </p:nvSpPr>
        <p:spPr>
          <a:xfrm flipH="false" flipV="false" rot="0">
            <a:off x="9698094" y="6306867"/>
            <a:ext cx="717428" cy="714819"/>
          </a:xfrm>
          <a:custGeom>
            <a:avLst/>
            <a:gdLst/>
            <a:ahLst/>
            <a:cxnLst/>
            <a:rect r="r" b="b" t="t" l="l"/>
            <a:pathLst>
              <a:path h="714819" w="717428">
                <a:moveTo>
                  <a:pt x="0" y="0"/>
                </a:moveTo>
                <a:lnTo>
                  <a:pt x="717428" y="0"/>
                </a:lnTo>
                <a:lnTo>
                  <a:pt x="717428" y="714819"/>
                </a:lnTo>
                <a:lnTo>
                  <a:pt x="0" y="71481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24" id="24"/>
          <p:cNvSpPr txBox="true"/>
          <p:nvPr/>
        </p:nvSpPr>
        <p:spPr>
          <a:xfrm rot="0">
            <a:off x="10735400" y="6202092"/>
            <a:ext cx="4624074" cy="863600"/>
          </a:xfrm>
          <a:prstGeom prst="rect">
            <a:avLst/>
          </a:prstGeom>
        </p:spPr>
        <p:txBody>
          <a:bodyPr anchor="t" rtlCol="false" tIns="0" lIns="0" bIns="0" rIns="0">
            <a:spAutoFit/>
          </a:bodyPr>
          <a:lstStyle/>
          <a:p>
            <a:pPr algn="l">
              <a:lnSpc>
                <a:spcPts val="7000"/>
              </a:lnSpc>
            </a:pPr>
            <a:r>
              <a:rPr lang="en-US" sz="5000">
                <a:solidFill>
                  <a:srgbClr val="46513D"/>
                </a:solidFill>
                <a:latin typeface="DM Sans"/>
                <a:ea typeface="DM Sans"/>
                <a:cs typeface="DM Sans"/>
                <a:sym typeface="DM Sans"/>
              </a:rPr>
              <a:t>Hybrid Cloud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4660776" y="857250"/>
            <a:ext cx="9376804" cy="1394011"/>
          </a:xfrm>
          <a:prstGeom prst="rect">
            <a:avLst/>
          </a:prstGeom>
        </p:spPr>
        <p:txBody>
          <a:bodyPr anchor="t" rtlCol="false" tIns="0" lIns="0" bIns="0" rIns="0">
            <a:spAutoFit/>
          </a:bodyPr>
          <a:lstStyle/>
          <a:p>
            <a:pPr algn="ctr">
              <a:lnSpc>
                <a:spcPts val="11259"/>
              </a:lnSpc>
            </a:pPr>
            <a:r>
              <a:rPr lang="en-US" sz="8042">
                <a:solidFill>
                  <a:srgbClr val="46513D"/>
                </a:solidFill>
                <a:latin typeface="Chewy"/>
                <a:ea typeface="Chewy"/>
                <a:cs typeface="Chewy"/>
                <a:sym typeface="Chewy"/>
              </a:rPr>
              <a:t>JENIS CLOUD</a:t>
            </a:r>
          </a:p>
        </p:txBody>
      </p:sp>
      <p:sp>
        <p:nvSpPr>
          <p:cNvPr name="TextBox 17" id="17"/>
          <p:cNvSpPr txBox="true"/>
          <p:nvPr/>
        </p:nvSpPr>
        <p:spPr>
          <a:xfrm rot="0">
            <a:off x="2194483" y="2908020"/>
            <a:ext cx="13591532" cy="5847045"/>
          </a:xfrm>
          <a:prstGeom prst="rect">
            <a:avLst/>
          </a:prstGeom>
        </p:spPr>
        <p:txBody>
          <a:bodyPr anchor="t" rtlCol="false" tIns="0" lIns="0" bIns="0" rIns="0">
            <a:spAutoFit/>
          </a:bodyPr>
          <a:lstStyle/>
          <a:p>
            <a:pPr algn="l" marL="658792" indent="-329396" lvl="1">
              <a:lnSpc>
                <a:spcPts val="4271"/>
              </a:lnSpc>
              <a:buAutoNum type="arabicPeriod" startAt="1"/>
            </a:pPr>
            <a:r>
              <a:rPr lang="en-US" sz="3051">
                <a:solidFill>
                  <a:srgbClr val="46513D"/>
                </a:solidFill>
                <a:latin typeface="DM Sans"/>
                <a:ea typeface="DM Sans"/>
                <a:cs typeface="DM Sans"/>
                <a:sym typeface="DM Sans"/>
              </a:rPr>
              <a:t> Public Cloud : Penggunaan jenis cloud computing yang ditujukan murni untuk umum;</a:t>
            </a:r>
          </a:p>
          <a:p>
            <a:pPr algn="l" marL="658792" indent="-329396" lvl="1">
              <a:lnSpc>
                <a:spcPts val="4271"/>
              </a:lnSpc>
              <a:buAutoNum type="arabicPeriod" startAt="1"/>
            </a:pPr>
            <a:r>
              <a:rPr lang="en-US" sz="3051">
                <a:solidFill>
                  <a:srgbClr val="46513D"/>
                </a:solidFill>
                <a:latin typeface="DM Sans"/>
                <a:ea typeface="DM Sans"/>
                <a:cs typeface="DM Sans"/>
                <a:sym typeface="DM Sans"/>
              </a:rPr>
              <a:t> Private cloud</a:t>
            </a:r>
            <a:r>
              <a:rPr lang="en-US" b="true" sz="3051">
                <a:solidFill>
                  <a:srgbClr val="46513D"/>
                </a:solidFill>
                <a:latin typeface="DM Sans Bold"/>
                <a:ea typeface="DM Sans Bold"/>
                <a:cs typeface="DM Sans Bold"/>
                <a:sym typeface="DM Sans Bold"/>
              </a:rPr>
              <a:t> : </a:t>
            </a:r>
            <a:r>
              <a:rPr lang="en-US" sz="3051">
                <a:solidFill>
                  <a:srgbClr val="46513D"/>
                </a:solidFill>
                <a:latin typeface="DM Sans"/>
                <a:ea typeface="DM Sans"/>
                <a:cs typeface="DM Sans"/>
                <a:sym typeface="DM Sans"/>
              </a:rPr>
              <a:t>Layanan ini menyediakan pengelolaan dan pengoperasian infrastruktur hanya untuk klien tertentu yang biasanya berskala besar dan memiliki dana untuk punya cloud sendiri;</a:t>
            </a:r>
          </a:p>
          <a:p>
            <a:pPr algn="l" marL="658792" indent="-329396" lvl="1">
              <a:lnSpc>
                <a:spcPts val="4271"/>
              </a:lnSpc>
              <a:buAutoNum type="arabicPeriod" startAt="1"/>
            </a:pPr>
            <a:r>
              <a:rPr lang="en-US" sz="3051">
                <a:solidFill>
                  <a:srgbClr val="46513D"/>
                </a:solidFill>
                <a:latin typeface="DM Sans"/>
                <a:ea typeface="DM Sans"/>
                <a:cs typeface="DM Sans"/>
                <a:sym typeface="DM Sans"/>
              </a:rPr>
              <a:t> Community cloud : Dipakai secara bersama-sama oleh sejumlah organisasi yang punya kepentingan yang sama dan kebutuhan tingkat keamanan yang sama;</a:t>
            </a:r>
          </a:p>
          <a:p>
            <a:pPr algn="l" marL="658792" indent="-329396" lvl="1">
              <a:lnSpc>
                <a:spcPts val="4271"/>
              </a:lnSpc>
              <a:buAutoNum type="arabicPeriod" startAt="1"/>
            </a:pPr>
            <a:r>
              <a:rPr lang="en-US" sz="3051">
                <a:solidFill>
                  <a:srgbClr val="46513D"/>
                </a:solidFill>
                <a:latin typeface="DM Sans"/>
                <a:ea typeface="DM Sans"/>
                <a:cs typeface="DM Sans"/>
                <a:sym typeface="DM Sans"/>
              </a:rPr>
              <a:t>Hybrid cloud :</a:t>
            </a:r>
            <a:r>
              <a:rPr lang="en-US" b="true" sz="3051">
                <a:solidFill>
                  <a:srgbClr val="46513D"/>
                </a:solidFill>
                <a:latin typeface="DM Sans Bold"/>
                <a:ea typeface="DM Sans Bold"/>
                <a:cs typeface="DM Sans Bold"/>
                <a:sym typeface="DM Sans Bold"/>
              </a:rPr>
              <a:t> </a:t>
            </a:r>
            <a:r>
              <a:rPr lang="en-US" sz="3051">
                <a:solidFill>
                  <a:srgbClr val="46513D"/>
                </a:solidFill>
                <a:latin typeface="DM Sans"/>
                <a:ea typeface="DM Sans"/>
                <a:cs typeface="DM Sans"/>
                <a:sym typeface="DM Sans"/>
              </a:rPr>
              <a:t>Meskipun secara entitas berdiri sendiri, hybrid cloud menggunakan teknologi yang memungkinkan portabilitas data dan terhubungnya aplikasi antar-cloud;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3979649" y="1312418"/>
            <a:ext cx="12009341" cy="1475070"/>
          </a:xfrm>
          <a:prstGeom prst="rect">
            <a:avLst/>
          </a:prstGeom>
        </p:spPr>
        <p:txBody>
          <a:bodyPr anchor="t" rtlCol="false" tIns="0" lIns="0" bIns="0" rIns="0">
            <a:spAutoFit/>
          </a:bodyPr>
          <a:lstStyle/>
          <a:p>
            <a:pPr algn="ctr">
              <a:lnSpc>
                <a:spcPts val="11830"/>
              </a:lnSpc>
            </a:pPr>
            <a:r>
              <a:rPr lang="en-US" sz="8450">
                <a:solidFill>
                  <a:srgbClr val="46513D"/>
                </a:solidFill>
                <a:latin typeface="Chewy"/>
                <a:ea typeface="Chewy"/>
                <a:cs typeface="Chewy"/>
                <a:sym typeface="Chewy"/>
              </a:rPr>
              <a:t>CONTOH CLOUD COMPUTING</a:t>
            </a:r>
          </a:p>
        </p:txBody>
      </p:sp>
      <p:sp>
        <p:nvSpPr>
          <p:cNvPr name="TextBox 17" id="17"/>
          <p:cNvSpPr txBox="true"/>
          <p:nvPr/>
        </p:nvSpPr>
        <p:spPr>
          <a:xfrm rot="0">
            <a:off x="3496821" y="3128692"/>
            <a:ext cx="11361904" cy="4780245"/>
          </a:xfrm>
          <a:prstGeom prst="rect">
            <a:avLst/>
          </a:prstGeom>
        </p:spPr>
        <p:txBody>
          <a:bodyPr anchor="t" rtlCol="false" tIns="0" lIns="0" bIns="0" rIns="0">
            <a:spAutoFit/>
          </a:bodyPr>
          <a:lstStyle/>
          <a:p>
            <a:pPr algn="ctr" marL="658792" indent="-329396" lvl="1">
              <a:lnSpc>
                <a:spcPts val="4271"/>
              </a:lnSpc>
              <a:buAutoNum type="arabicPeriod" startAt="1"/>
            </a:pPr>
            <a:r>
              <a:rPr lang="en-US" sz="3051">
                <a:solidFill>
                  <a:srgbClr val="46513D"/>
                </a:solidFill>
                <a:latin typeface="DM Sans"/>
                <a:ea typeface="DM Sans"/>
                <a:cs typeface="DM Sans"/>
                <a:sym typeface="DM Sans"/>
              </a:rPr>
              <a:t>Google Drive</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Dropbox</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Media Sosial</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Mega Cloud</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Amazon Web Service</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Microsoft 365</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SkyDrive</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Layanan Email</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Digital Banking</a:t>
            </a:r>
          </a:p>
        </p:txBody>
      </p:sp>
      <p:sp>
        <p:nvSpPr>
          <p:cNvPr name="TextBox 18" id="18"/>
          <p:cNvSpPr txBox="true"/>
          <p:nvPr/>
        </p:nvSpPr>
        <p:spPr>
          <a:xfrm rot="0">
            <a:off x="11875072" y="7775864"/>
            <a:ext cx="4914170" cy="1015228"/>
          </a:xfrm>
          <a:prstGeom prst="rect">
            <a:avLst/>
          </a:prstGeom>
        </p:spPr>
        <p:txBody>
          <a:bodyPr anchor="t" rtlCol="false" tIns="0" lIns="0" bIns="0" rIns="0">
            <a:spAutoFit/>
          </a:bodyPr>
          <a:lstStyle/>
          <a:p>
            <a:pPr algn="l">
              <a:lnSpc>
                <a:spcPts val="4118"/>
              </a:lnSpc>
            </a:pPr>
            <a:r>
              <a:rPr lang="en-US" sz="2941">
                <a:solidFill>
                  <a:srgbClr val="46513D"/>
                </a:solidFill>
                <a:latin typeface="DM Sans"/>
                <a:ea typeface="DM Sans"/>
                <a:cs typeface="DM Sans"/>
                <a:sym typeface="DM Sans"/>
              </a:rPr>
              <a:t>sumber : Redaksi Jagoan Hosting, 2023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EADC"/>
        </a:solidFill>
      </p:bgPr>
    </p:bg>
    <p:spTree>
      <p:nvGrpSpPr>
        <p:cNvPr id="1" name=""/>
        <p:cNvGrpSpPr/>
        <p:nvPr/>
      </p:nvGrpSpPr>
      <p:grpSpPr>
        <a:xfrm>
          <a:off x="0" y="0"/>
          <a:ext cx="0" cy="0"/>
          <a:chOff x="0" y="0"/>
          <a:chExt cx="0" cy="0"/>
        </a:xfrm>
      </p:grpSpPr>
      <p:sp>
        <p:nvSpPr>
          <p:cNvPr name="Freeform 2" id="2"/>
          <p:cNvSpPr/>
          <p:nvPr/>
        </p:nvSpPr>
        <p:spPr>
          <a:xfrm flipH="false" flipV="false" rot="-6498828">
            <a:off x="-1947298" y="7537983"/>
            <a:ext cx="4782489" cy="4175521"/>
          </a:xfrm>
          <a:custGeom>
            <a:avLst/>
            <a:gdLst/>
            <a:ahLst/>
            <a:cxnLst/>
            <a:rect r="r" b="b" t="t" l="l"/>
            <a:pathLst>
              <a:path h="4175521" w="4782489">
                <a:moveTo>
                  <a:pt x="0" y="0"/>
                </a:moveTo>
                <a:lnTo>
                  <a:pt x="4782489" y="0"/>
                </a:lnTo>
                <a:lnTo>
                  <a:pt x="4782489" y="4175521"/>
                </a:lnTo>
                <a:lnTo>
                  <a:pt x="0" y="41755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09696">
            <a:off x="-1674379" y="-1674379"/>
            <a:ext cx="5406158" cy="5406158"/>
          </a:xfrm>
          <a:custGeom>
            <a:avLst/>
            <a:gdLst/>
            <a:ahLst/>
            <a:cxnLst/>
            <a:rect r="r" b="b" t="t" l="l"/>
            <a:pathLst>
              <a:path h="5406158" w="5406158">
                <a:moveTo>
                  <a:pt x="0" y="0"/>
                </a:moveTo>
                <a:lnTo>
                  <a:pt x="5406158" y="0"/>
                </a:lnTo>
                <a:lnTo>
                  <a:pt x="5406158" y="5406158"/>
                </a:lnTo>
                <a:lnTo>
                  <a:pt x="0" y="5406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847506">
            <a:off x="14754389" y="6286837"/>
            <a:ext cx="6249632" cy="7157001"/>
          </a:xfrm>
          <a:custGeom>
            <a:avLst/>
            <a:gdLst/>
            <a:ahLst/>
            <a:cxnLst/>
            <a:rect r="r" b="b" t="t" l="l"/>
            <a:pathLst>
              <a:path h="7157001" w="6249632">
                <a:moveTo>
                  <a:pt x="0" y="0"/>
                </a:moveTo>
                <a:lnTo>
                  <a:pt x="6249632" y="0"/>
                </a:lnTo>
                <a:lnTo>
                  <a:pt x="6249632" y="7157001"/>
                </a:lnTo>
                <a:lnTo>
                  <a:pt x="0" y="7157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515182">
            <a:off x="15727961" y="8996119"/>
            <a:ext cx="3062679" cy="2581762"/>
          </a:xfrm>
          <a:custGeom>
            <a:avLst/>
            <a:gdLst/>
            <a:ahLst/>
            <a:cxnLst/>
            <a:rect r="r" b="b" t="t" l="l"/>
            <a:pathLst>
              <a:path h="2581762" w="3062679">
                <a:moveTo>
                  <a:pt x="0" y="0"/>
                </a:moveTo>
                <a:lnTo>
                  <a:pt x="3062678" y="0"/>
                </a:lnTo>
                <a:lnTo>
                  <a:pt x="3062678" y="2581762"/>
                </a:lnTo>
                <a:lnTo>
                  <a:pt x="0" y="25817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141733">
            <a:off x="13708720" y="-4464758"/>
            <a:ext cx="7086196" cy="8115023"/>
          </a:xfrm>
          <a:custGeom>
            <a:avLst/>
            <a:gdLst/>
            <a:ahLst/>
            <a:cxnLst/>
            <a:rect r="r" b="b" t="t" l="l"/>
            <a:pathLst>
              <a:path h="8115023" w="7086196">
                <a:moveTo>
                  <a:pt x="0" y="0"/>
                </a:moveTo>
                <a:lnTo>
                  <a:pt x="7086196" y="0"/>
                </a:lnTo>
                <a:lnTo>
                  <a:pt x="7086196" y="8115023"/>
                </a:lnTo>
                <a:lnTo>
                  <a:pt x="0" y="81150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52149">
            <a:off x="15073455" y="-1975675"/>
            <a:ext cx="4051343" cy="4613289"/>
          </a:xfrm>
          <a:custGeom>
            <a:avLst/>
            <a:gdLst/>
            <a:ahLst/>
            <a:cxnLst/>
            <a:rect r="r" b="b" t="t" l="l"/>
            <a:pathLst>
              <a:path h="4613289" w="4051343">
                <a:moveTo>
                  <a:pt x="0" y="0"/>
                </a:moveTo>
                <a:lnTo>
                  <a:pt x="4051343" y="0"/>
                </a:lnTo>
                <a:lnTo>
                  <a:pt x="4051343" y="4613289"/>
                </a:lnTo>
                <a:lnTo>
                  <a:pt x="0" y="4613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922249" y="8307290"/>
            <a:ext cx="5901899" cy="5143500"/>
          </a:xfrm>
          <a:custGeom>
            <a:avLst/>
            <a:gdLst/>
            <a:ahLst/>
            <a:cxnLst/>
            <a:rect r="r" b="b" t="t" l="l"/>
            <a:pathLst>
              <a:path h="5143500" w="5901899">
                <a:moveTo>
                  <a:pt x="0" y="0"/>
                </a:moveTo>
                <a:lnTo>
                  <a:pt x="5901898" y="0"/>
                </a:lnTo>
                <a:lnTo>
                  <a:pt x="5901898" y="5143500"/>
                </a:lnTo>
                <a:lnTo>
                  <a:pt x="0" y="51435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42292" y="5447679"/>
            <a:ext cx="2733548" cy="2503838"/>
          </a:xfrm>
          <a:custGeom>
            <a:avLst/>
            <a:gdLst/>
            <a:ahLst/>
            <a:cxnLst/>
            <a:rect r="r" b="b" t="t" l="l"/>
            <a:pathLst>
              <a:path h="2503838" w="2733548">
                <a:moveTo>
                  <a:pt x="0" y="0"/>
                </a:moveTo>
                <a:lnTo>
                  <a:pt x="2733548" y="0"/>
                </a:lnTo>
                <a:lnTo>
                  <a:pt x="2733548" y="2503838"/>
                </a:lnTo>
                <a:lnTo>
                  <a:pt x="0" y="2503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2374776" y="9028750"/>
            <a:ext cx="4572000" cy="4114800"/>
          </a:xfrm>
          <a:custGeom>
            <a:avLst/>
            <a:gdLst/>
            <a:ahLst/>
            <a:cxnLst/>
            <a:rect r="r" b="b" t="t" l="l"/>
            <a:pathLst>
              <a:path h="4114800" w="4572000">
                <a:moveTo>
                  <a:pt x="0" y="0"/>
                </a:moveTo>
                <a:lnTo>
                  <a:pt x="4572000" y="0"/>
                </a:lnTo>
                <a:lnTo>
                  <a:pt x="45720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1818680">
            <a:off x="17320334" y="4133278"/>
            <a:ext cx="1935332" cy="2628801"/>
          </a:xfrm>
          <a:custGeom>
            <a:avLst/>
            <a:gdLst/>
            <a:ahLst/>
            <a:cxnLst/>
            <a:rect r="r" b="b" t="t" l="l"/>
            <a:pathLst>
              <a:path h="2628801" w="1935332">
                <a:moveTo>
                  <a:pt x="0" y="0"/>
                </a:moveTo>
                <a:lnTo>
                  <a:pt x="1935332" y="0"/>
                </a:lnTo>
                <a:lnTo>
                  <a:pt x="1935332" y="2628801"/>
                </a:lnTo>
                <a:lnTo>
                  <a:pt x="0" y="26288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2922491" y="-2959697"/>
            <a:ext cx="4294383" cy="4114800"/>
          </a:xfrm>
          <a:custGeom>
            <a:avLst/>
            <a:gdLst/>
            <a:ahLst/>
            <a:cxnLst/>
            <a:rect r="r" b="b" t="t" l="l"/>
            <a:pathLst>
              <a:path h="4114800" w="4294383">
                <a:moveTo>
                  <a:pt x="0" y="0"/>
                </a:moveTo>
                <a:lnTo>
                  <a:pt x="4294384" y="0"/>
                </a:lnTo>
                <a:lnTo>
                  <a:pt x="429438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8844704">
            <a:off x="-650104" y="-2363480"/>
            <a:ext cx="3357608" cy="3912467"/>
          </a:xfrm>
          <a:custGeom>
            <a:avLst/>
            <a:gdLst/>
            <a:ahLst/>
            <a:cxnLst/>
            <a:rect r="r" b="b" t="t" l="l"/>
            <a:pathLst>
              <a:path h="3912467" w="3357608">
                <a:moveTo>
                  <a:pt x="0" y="0"/>
                </a:moveTo>
                <a:lnTo>
                  <a:pt x="3357608" y="0"/>
                </a:lnTo>
                <a:lnTo>
                  <a:pt x="3357608" y="3912467"/>
                </a:lnTo>
                <a:lnTo>
                  <a:pt x="0" y="3912467"/>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7535988" y="9028750"/>
            <a:ext cx="4656667" cy="4114800"/>
          </a:xfrm>
          <a:custGeom>
            <a:avLst/>
            <a:gdLst/>
            <a:ahLst/>
            <a:cxnLst/>
            <a:rect r="r" b="b" t="t" l="l"/>
            <a:pathLst>
              <a:path h="4114800" w="4656667">
                <a:moveTo>
                  <a:pt x="0" y="0"/>
                </a:moveTo>
                <a:lnTo>
                  <a:pt x="4656667" y="0"/>
                </a:lnTo>
                <a:lnTo>
                  <a:pt x="4656667"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2316904">
            <a:off x="7708348" y="-2464647"/>
            <a:ext cx="4778736" cy="4114800"/>
          </a:xfrm>
          <a:custGeom>
            <a:avLst/>
            <a:gdLst/>
            <a:ahLst/>
            <a:cxnLst/>
            <a:rect r="r" b="b" t="t" l="l"/>
            <a:pathLst>
              <a:path h="4114800" w="4778736">
                <a:moveTo>
                  <a:pt x="0" y="0"/>
                </a:moveTo>
                <a:lnTo>
                  <a:pt x="4778737" y="0"/>
                </a:lnTo>
                <a:lnTo>
                  <a:pt x="4778737" y="4114800"/>
                </a:lnTo>
                <a:lnTo>
                  <a:pt x="0" y="411480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6" id="16"/>
          <p:cNvSpPr txBox="true"/>
          <p:nvPr/>
        </p:nvSpPr>
        <p:spPr>
          <a:xfrm rot="0">
            <a:off x="3496821" y="1917312"/>
            <a:ext cx="12522967" cy="1160558"/>
          </a:xfrm>
          <a:prstGeom prst="rect">
            <a:avLst/>
          </a:prstGeom>
        </p:spPr>
        <p:txBody>
          <a:bodyPr anchor="t" rtlCol="false" tIns="0" lIns="0" bIns="0" rIns="0">
            <a:spAutoFit/>
          </a:bodyPr>
          <a:lstStyle/>
          <a:p>
            <a:pPr algn="ctr">
              <a:lnSpc>
                <a:spcPts val="9372"/>
              </a:lnSpc>
            </a:pPr>
            <a:r>
              <a:rPr lang="en-US" sz="6694">
                <a:solidFill>
                  <a:srgbClr val="46513D"/>
                </a:solidFill>
                <a:latin typeface="Chewy"/>
                <a:ea typeface="Chewy"/>
                <a:cs typeface="Chewy"/>
                <a:sym typeface="Chewy"/>
              </a:rPr>
              <a:t>PENERAPAN CLOUD COMPUTING</a:t>
            </a:r>
          </a:p>
        </p:txBody>
      </p:sp>
      <p:sp>
        <p:nvSpPr>
          <p:cNvPr name="TextBox 17" id="17"/>
          <p:cNvSpPr txBox="true"/>
          <p:nvPr/>
        </p:nvSpPr>
        <p:spPr>
          <a:xfrm rot="0">
            <a:off x="3496821" y="3925805"/>
            <a:ext cx="11361904" cy="3180045"/>
          </a:xfrm>
          <a:prstGeom prst="rect">
            <a:avLst/>
          </a:prstGeom>
        </p:spPr>
        <p:txBody>
          <a:bodyPr anchor="t" rtlCol="false" tIns="0" lIns="0" bIns="0" rIns="0">
            <a:spAutoFit/>
          </a:bodyPr>
          <a:lstStyle/>
          <a:p>
            <a:pPr algn="ctr" marL="658792" indent="-329396" lvl="1">
              <a:lnSpc>
                <a:spcPts val="4271"/>
              </a:lnSpc>
              <a:buAutoNum type="arabicPeriod" startAt="1"/>
            </a:pPr>
            <a:r>
              <a:rPr lang="en-US" sz="3051">
                <a:solidFill>
                  <a:srgbClr val="46513D"/>
                </a:solidFill>
                <a:latin typeface="DM Sans"/>
                <a:ea typeface="DM Sans"/>
                <a:cs typeface="DM Sans"/>
                <a:sym typeface="DM Sans"/>
              </a:rPr>
              <a:t>email</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layanan dokumen online</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layanan penyimpanan file</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layanan streaming musik</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layanan cloud gaming</a:t>
            </a:r>
          </a:p>
          <a:p>
            <a:pPr algn="ctr" marL="658792" indent="-329396" lvl="1">
              <a:lnSpc>
                <a:spcPts val="4271"/>
              </a:lnSpc>
              <a:buAutoNum type="arabicPeriod" startAt="1"/>
            </a:pPr>
            <a:r>
              <a:rPr lang="en-US" sz="3051">
                <a:solidFill>
                  <a:srgbClr val="46513D"/>
                </a:solidFill>
                <a:latin typeface="DM Sans"/>
                <a:ea typeface="DM Sans"/>
                <a:cs typeface="DM Sans"/>
                <a:sym typeface="DM Sans"/>
              </a:rPr>
              <a:t>layanan cloud storage </a:t>
            </a:r>
          </a:p>
        </p:txBody>
      </p:sp>
      <p:sp>
        <p:nvSpPr>
          <p:cNvPr name="TextBox 18" id="18"/>
          <p:cNvSpPr txBox="true"/>
          <p:nvPr/>
        </p:nvSpPr>
        <p:spPr>
          <a:xfrm rot="0">
            <a:off x="9314433" y="7791650"/>
            <a:ext cx="7868448" cy="880944"/>
          </a:xfrm>
          <a:prstGeom prst="rect">
            <a:avLst/>
          </a:prstGeom>
        </p:spPr>
        <p:txBody>
          <a:bodyPr anchor="t" rtlCol="false" tIns="0" lIns="0" bIns="0" rIns="0">
            <a:spAutoFit/>
          </a:bodyPr>
          <a:lstStyle/>
          <a:p>
            <a:pPr algn="l">
              <a:lnSpc>
                <a:spcPts val="3506"/>
              </a:lnSpc>
            </a:pPr>
            <a:r>
              <a:rPr lang="en-US" sz="2504">
                <a:solidFill>
                  <a:srgbClr val="46513D"/>
                </a:solidFill>
                <a:latin typeface="DM Sans"/>
                <a:ea typeface="DM Sans"/>
                <a:cs typeface="DM Sans"/>
                <a:sym typeface="DM Sans"/>
              </a:rPr>
              <a:t>sumber : https://elitery.com/articles/penerapan-cloud-computing/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DAGn_sQQHXQ</dc:identifier>
  <dcterms:modified xsi:type="dcterms:W3CDTF">2011-08-01T06:04:30Z</dcterms:modified>
  <cp:revision>1</cp:revision>
  <dc:title>tugas3_bdl</dc:title>
</cp:coreProperties>
</file>